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6" r:id="rId2"/>
    <p:sldId id="357" r:id="rId3"/>
    <p:sldId id="358" r:id="rId4"/>
    <p:sldId id="359" r:id="rId5"/>
    <p:sldId id="360" r:id="rId6"/>
    <p:sldId id="361" r:id="rId7"/>
    <p:sldId id="366" r:id="rId8"/>
    <p:sldId id="367" r:id="rId9"/>
    <p:sldId id="368" r:id="rId10"/>
    <p:sldId id="363" r:id="rId11"/>
    <p:sldId id="269" r:id="rId12"/>
    <p:sldId id="362" r:id="rId13"/>
    <p:sldId id="365"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57" r:id="rId29"/>
    <p:sldId id="285" r:id="rId30"/>
    <p:sldId id="256" r:id="rId31"/>
    <p:sldId id="258" r:id="rId32"/>
    <p:sldId id="260" r:id="rId33"/>
    <p:sldId id="261" r:id="rId34"/>
    <p:sldId id="262" r:id="rId35"/>
    <p:sldId id="298" r:id="rId36"/>
    <p:sldId id="300" r:id="rId37"/>
    <p:sldId id="303" r:id="rId38"/>
    <p:sldId id="302" r:id="rId39"/>
    <p:sldId id="305" r:id="rId40"/>
    <p:sldId id="304" r:id="rId41"/>
    <p:sldId id="306" r:id="rId42"/>
    <p:sldId id="307" r:id="rId43"/>
    <p:sldId id="331" r:id="rId44"/>
    <p:sldId id="308" r:id="rId45"/>
    <p:sldId id="263" r:id="rId46"/>
    <p:sldId id="320" r:id="rId47"/>
    <p:sldId id="264" r:id="rId48"/>
    <p:sldId id="267" r:id="rId49"/>
    <p:sldId id="266" r:id="rId50"/>
    <p:sldId id="321" r:id="rId51"/>
    <p:sldId id="332" r:id="rId52"/>
    <p:sldId id="333" r:id="rId53"/>
    <p:sldId id="287" r:id="rId54"/>
    <p:sldId id="297" r:id="rId55"/>
    <p:sldId id="288" r:id="rId56"/>
    <p:sldId id="301" r:id="rId57"/>
    <p:sldId id="309" r:id="rId58"/>
    <p:sldId id="311" r:id="rId59"/>
    <p:sldId id="313" r:id="rId60"/>
    <p:sldId id="312" r:id="rId61"/>
    <p:sldId id="315" r:id="rId62"/>
    <p:sldId id="314" r:id="rId63"/>
    <p:sldId id="316" r:id="rId64"/>
    <p:sldId id="317" r:id="rId65"/>
    <p:sldId id="328" r:id="rId66"/>
    <p:sldId id="335" r:id="rId67"/>
    <p:sldId id="329" r:id="rId68"/>
    <p:sldId id="338" r:id="rId69"/>
    <p:sldId id="318" r:id="rId70"/>
    <p:sldId id="322" r:id="rId71"/>
    <p:sldId id="323" r:id="rId72"/>
    <p:sldId id="324" r:id="rId73"/>
    <p:sldId id="326" r:id="rId74"/>
    <p:sldId id="325" r:id="rId75"/>
    <p:sldId id="337" r:id="rId76"/>
    <p:sldId id="336" r:id="rId77"/>
    <p:sldId id="339" r:id="rId78"/>
    <p:sldId id="342" r:id="rId79"/>
    <p:sldId id="340" r:id="rId80"/>
    <p:sldId id="343" r:id="rId81"/>
    <p:sldId id="341" r:id="rId82"/>
    <p:sldId id="348" r:id="rId83"/>
    <p:sldId id="349" r:id="rId84"/>
    <p:sldId id="350" r:id="rId85"/>
    <p:sldId id="351" r:id="rId86"/>
    <p:sldId id="347" r:id="rId87"/>
    <p:sldId id="352" r:id="rId88"/>
    <p:sldId id="353" r:id="rId89"/>
    <p:sldId id="354" r:id="rId90"/>
    <p:sldId id="35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4660"/>
  </p:normalViewPr>
  <p:slideViewPr>
    <p:cSldViewPr snapToGrid="0">
      <p:cViewPr varScale="1">
        <p:scale>
          <a:sx n="115" d="100"/>
          <a:sy n="115" d="100"/>
        </p:scale>
        <p:origin x="52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tx1">
                    <a:lumMod val="65000"/>
                    <a:lumOff val="35000"/>
                  </a:schemeClr>
                </a:solidFill>
                <a:latin typeface="+mn-lt"/>
                <a:ea typeface="+mn-ea"/>
                <a:cs typeface="+mn-cs"/>
              </a:defRPr>
            </a:pPr>
            <a:r>
              <a:rPr lang="en-US" sz="2800" b="1"/>
              <a:t>World Real GDP/Capita, 1 A.D. -2000 A.D. (1990 dollars)</a:t>
            </a:r>
          </a:p>
        </c:rich>
      </c:tx>
      <c:layout/>
      <c:overlay val="0"/>
      <c:spPr>
        <a:noFill/>
        <a:ln>
          <a:noFill/>
        </a:ln>
        <a:effectLst/>
      </c:spPr>
      <c:txPr>
        <a:bodyPr rot="0" spcFirstLastPara="1" vertOverflow="ellipsis" vert="horz" wrap="square" anchor="ctr" anchorCtr="1"/>
        <a:lstStyle/>
        <a:p>
          <a:pPr>
            <a:defRPr sz="2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Sheet1!$A$1:$A$11</c:f>
              <c:numCache>
                <c:formatCode>General</c:formatCode>
                <c:ptCount val="11"/>
                <c:pt idx="0">
                  <c:v>0</c:v>
                </c:pt>
                <c:pt idx="1">
                  <c:v>1000</c:v>
                </c:pt>
                <c:pt idx="2">
                  <c:v>1500</c:v>
                </c:pt>
                <c:pt idx="3">
                  <c:v>1600</c:v>
                </c:pt>
                <c:pt idx="4">
                  <c:v>1700</c:v>
                </c:pt>
                <c:pt idx="5">
                  <c:v>1820</c:v>
                </c:pt>
                <c:pt idx="6">
                  <c:v>1870</c:v>
                </c:pt>
                <c:pt idx="7">
                  <c:v>1913</c:v>
                </c:pt>
                <c:pt idx="8">
                  <c:v>1950</c:v>
                </c:pt>
                <c:pt idx="9">
                  <c:v>1973</c:v>
                </c:pt>
                <c:pt idx="10">
                  <c:v>1998</c:v>
                </c:pt>
              </c:numCache>
            </c:numRef>
          </c:xVal>
          <c:yVal>
            <c:numRef>
              <c:f>Sheet1!$B$1:$B$11</c:f>
              <c:numCache>
                <c:formatCode>#,##0</c:formatCode>
                <c:ptCount val="11"/>
                <c:pt idx="0">
                  <c:v>102536</c:v>
                </c:pt>
                <c:pt idx="1">
                  <c:v>116790</c:v>
                </c:pt>
                <c:pt idx="2">
                  <c:v>247116</c:v>
                </c:pt>
                <c:pt idx="3">
                  <c:v>329417</c:v>
                </c:pt>
                <c:pt idx="4">
                  <c:v>371369</c:v>
                </c:pt>
                <c:pt idx="5">
                  <c:v>694442</c:v>
                </c:pt>
                <c:pt idx="6">
                  <c:v>1101369</c:v>
                </c:pt>
                <c:pt idx="7">
                  <c:v>2704782</c:v>
                </c:pt>
                <c:pt idx="8">
                  <c:v>5336101</c:v>
                </c:pt>
                <c:pt idx="9">
                  <c:v>16059180</c:v>
                </c:pt>
                <c:pt idx="10">
                  <c:v>33725635</c:v>
                </c:pt>
              </c:numCache>
            </c:numRef>
          </c:yVal>
          <c:smooth val="0"/>
          <c:extLst>
            <c:ext xmlns:c16="http://schemas.microsoft.com/office/drawing/2014/chart" uri="{C3380CC4-5D6E-409C-BE32-E72D297353CC}">
              <c16:uniqueId val="{00000000-EB90-477A-AED7-1C23B9130E16}"/>
            </c:ext>
          </c:extLst>
        </c:ser>
        <c:dLbls>
          <c:showLegendKey val="0"/>
          <c:showVal val="0"/>
          <c:showCatName val="0"/>
          <c:showSerName val="0"/>
          <c:showPercent val="0"/>
          <c:showBubbleSize val="0"/>
        </c:dLbls>
        <c:axId val="594603648"/>
        <c:axId val="488975232"/>
      </c:scatterChart>
      <c:valAx>
        <c:axId val="594603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88975232"/>
        <c:crosses val="autoZero"/>
        <c:crossBetween val="midCat"/>
      </c:valAx>
      <c:valAx>
        <c:axId val="4889752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5946036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BC66BD-71C1-4EAE-A14D-B36CCE763FCB}"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41A07-B65E-4977-A775-8E01E6A9EB4F}" type="slidenum">
              <a:rPr lang="en-US" smtClean="0"/>
              <a:t>‹#›</a:t>
            </a:fld>
            <a:endParaRPr lang="en-US"/>
          </a:p>
        </p:txBody>
      </p:sp>
    </p:spTree>
    <p:extLst>
      <p:ext uri="{BB962C8B-B14F-4D97-AF65-F5344CB8AC3E}">
        <p14:creationId xmlns:p14="http://schemas.microsoft.com/office/powerpoint/2010/main" val="1344926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BC66BD-71C1-4EAE-A14D-B36CCE763FCB}"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41A07-B65E-4977-A775-8E01E6A9EB4F}" type="slidenum">
              <a:rPr lang="en-US" smtClean="0"/>
              <a:t>‹#›</a:t>
            </a:fld>
            <a:endParaRPr lang="en-US"/>
          </a:p>
        </p:txBody>
      </p:sp>
    </p:spTree>
    <p:extLst>
      <p:ext uri="{BB962C8B-B14F-4D97-AF65-F5344CB8AC3E}">
        <p14:creationId xmlns:p14="http://schemas.microsoft.com/office/powerpoint/2010/main" val="375408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BC66BD-71C1-4EAE-A14D-B36CCE763FCB}"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41A07-B65E-4977-A775-8E01E6A9EB4F}" type="slidenum">
              <a:rPr lang="en-US" smtClean="0"/>
              <a:t>‹#›</a:t>
            </a:fld>
            <a:endParaRPr lang="en-US"/>
          </a:p>
        </p:txBody>
      </p:sp>
    </p:spTree>
    <p:extLst>
      <p:ext uri="{BB962C8B-B14F-4D97-AF65-F5344CB8AC3E}">
        <p14:creationId xmlns:p14="http://schemas.microsoft.com/office/powerpoint/2010/main" val="350865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BC66BD-71C1-4EAE-A14D-B36CCE763FCB}"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41A07-B65E-4977-A775-8E01E6A9EB4F}" type="slidenum">
              <a:rPr lang="en-US" smtClean="0"/>
              <a:t>‹#›</a:t>
            </a:fld>
            <a:endParaRPr lang="en-US"/>
          </a:p>
        </p:txBody>
      </p:sp>
    </p:spTree>
    <p:extLst>
      <p:ext uri="{BB962C8B-B14F-4D97-AF65-F5344CB8AC3E}">
        <p14:creationId xmlns:p14="http://schemas.microsoft.com/office/powerpoint/2010/main" val="2540942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BC66BD-71C1-4EAE-A14D-B36CCE763FCB}"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41A07-B65E-4977-A775-8E01E6A9EB4F}" type="slidenum">
              <a:rPr lang="en-US" smtClean="0"/>
              <a:t>‹#›</a:t>
            </a:fld>
            <a:endParaRPr lang="en-US"/>
          </a:p>
        </p:txBody>
      </p:sp>
    </p:spTree>
    <p:extLst>
      <p:ext uri="{BB962C8B-B14F-4D97-AF65-F5344CB8AC3E}">
        <p14:creationId xmlns:p14="http://schemas.microsoft.com/office/powerpoint/2010/main" val="1972641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BC66BD-71C1-4EAE-A14D-B36CCE763FCB}"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841A07-B65E-4977-A775-8E01E6A9EB4F}" type="slidenum">
              <a:rPr lang="en-US" smtClean="0"/>
              <a:t>‹#›</a:t>
            </a:fld>
            <a:endParaRPr lang="en-US"/>
          </a:p>
        </p:txBody>
      </p:sp>
    </p:spTree>
    <p:extLst>
      <p:ext uri="{BB962C8B-B14F-4D97-AF65-F5344CB8AC3E}">
        <p14:creationId xmlns:p14="http://schemas.microsoft.com/office/powerpoint/2010/main" val="2742211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BC66BD-71C1-4EAE-A14D-B36CCE763FCB}" type="datetimeFigureOut">
              <a:rPr lang="en-US" smtClean="0"/>
              <a:t>1/19/2020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841A07-B65E-4977-A775-8E01E6A9EB4F}" type="slidenum">
              <a:rPr lang="en-US" smtClean="0"/>
              <a:t>‹#›</a:t>
            </a:fld>
            <a:endParaRPr lang="en-US"/>
          </a:p>
        </p:txBody>
      </p:sp>
    </p:spTree>
    <p:extLst>
      <p:ext uri="{BB962C8B-B14F-4D97-AF65-F5344CB8AC3E}">
        <p14:creationId xmlns:p14="http://schemas.microsoft.com/office/powerpoint/2010/main" val="264459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BC66BD-71C1-4EAE-A14D-B36CCE763FCB}" type="datetimeFigureOut">
              <a:rPr lang="en-US" smtClean="0"/>
              <a:t>1/19/2020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841A07-B65E-4977-A775-8E01E6A9EB4F}" type="slidenum">
              <a:rPr lang="en-US" smtClean="0"/>
              <a:t>‹#›</a:t>
            </a:fld>
            <a:endParaRPr lang="en-US"/>
          </a:p>
        </p:txBody>
      </p:sp>
    </p:spTree>
    <p:extLst>
      <p:ext uri="{BB962C8B-B14F-4D97-AF65-F5344CB8AC3E}">
        <p14:creationId xmlns:p14="http://schemas.microsoft.com/office/powerpoint/2010/main" val="3367231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C66BD-71C1-4EAE-A14D-B36CCE763FCB}" type="datetimeFigureOut">
              <a:rPr lang="en-US" smtClean="0"/>
              <a:t>1/19/2020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841A07-B65E-4977-A775-8E01E6A9EB4F}" type="slidenum">
              <a:rPr lang="en-US" smtClean="0"/>
              <a:t>‹#›</a:t>
            </a:fld>
            <a:endParaRPr lang="en-US"/>
          </a:p>
        </p:txBody>
      </p:sp>
    </p:spTree>
    <p:extLst>
      <p:ext uri="{BB962C8B-B14F-4D97-AF65-F5344CB8AC3E}">
        <p14:creationId xmlns:p14="http://schemas.microsoft.com/office/powerpoint/2010/main" val="1367754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BC66BD-71C1-4EAE-A14D-B36CCE763FCB}"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841A07-B65E-4977-A775-8E01E6A9EB4F}" type="slidenum">
              <a:rPr lang="en-US" smtClean="0"/>
              <a:t>‹#›</a:t>
            </a:fld>
            <a:endParaRPr lang="en-US"/>
          </a:p>
        </p:txBody>
      </p:sp>
    </p:spTree>
    <p:extLst>
      <p:ext uri="{BB962C8B-B14F-4D97-AF65-F5344CB8AC3E}">
        <p14:creationId xmlns:p14="http://schemas.microsoft.com/office/powerpoint/2010/main" val="3599462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BC66BD-71C1-4EAE-A14D-B36CCE763FCB}"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841A07-B65E-4977-A775-8E01E6A9EB4F}" type="slidenum">
              <a:rPr lang="en-US" smtClean="0"/>
              <a:t>‹#›</a:t>
            </a:fld>
            <a:endParaRPr lang="en-US"/>
          </a:p>
        </p:txBody>
      </p:sp>
    </p:spTree>
    <p:extLst>
      <p:ext uri="{BB962C8B-B14F-4D97-AF65-F5344CB8AC3E}">
        <p14:creationId xmlns:p14="http://schemas.microsoft.com/office/powerpoint/2010/main" val="1834991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C66BD-71C1-4EAE-A14D-B36CCE763FCB}" type="datetimeFigureOut">
              <a:rPr lang="en-US" smtClean="0"/>
              <a:t>1/19/2020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841A07-B65E-4977-A775-8E01E6A9EB4F}" type="slidenum">
              <a:rPr lang="en-US" smtClean="0"/>
              <a:t>‹#›</a:t>
            </a:fld>
            <a:endParaRPr lang="en-US"/>
          </a:p>
        </p:txBody>
      </p:sp>
    </p:spTree>
    <p:extLst>
      <p:ext uri="{BB962C8B-B14F-4D97-AF65-F5344CB8AC3E}">
        <p14:creationId xmlns:p14="http://schemas.microsoft.com/office/powerpoint/2010/main" val="1922629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24.e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31.emf"/></Relationships>
</file>

<file path=ppt/slides/_rels/slide8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should we care about economic history?</a:t>
            </a:r>
            <a:endParaRPr lang="en-US" dirty="0"/>
          </a:p>
        </p:txBody>
      </p:sp>
      <p:sp>
        <p:nvSpPr>
          <p:cNvPr id="3" name="Subtitle 2"/>
          <p:cNvSpPr>
            <a:spLocks noGrp="1"/>
          </p:cNvSpPr>
          <p:nvPr>
            <p:ph type="subTitle" idx="1"/>
          </p:nvPr>
        </p:nvSpPr>
        <p:spPr>
          <a:xfrm>
            <a:off x="1432560" y="3344343"/>
            <a:ext cx="9144000" cy="1655762"/>
          </a:xfrm>
        </p:spPr>
        <p:txBody>
          <a:bodyPr>
            <a:noAutofit/>
          </a:bodyPr>
          <a:lstStyle/>
          <a:p>
            <a:endParaRPr lang="en-US" sz="2800" dirty="0" smtClean="0"/>
          </a:p>
          <a:p>
            <a:r>
              <a:rPr lang="en-US" sz="2800" dirty="0" smtClean="0"/>
              <a:t/>
            </a:r>
            <a:br>
              <a:rPr lang="en-US" sz="2800" dirty="0" smtClean="0"/>
            </a:br>
            <a:r>
              <a:rPr lang="en-US" sz="2800" dirty="0" smtClean="0"/>
              <a:t>Melissa A. Thomasson</a:t>
            </a:r>
            <a:br>
              <a:rPr lang="en-US" sz="2800" dirty="0" smtClean="0"/>
            </a:br>
            <a:r>
              <a:rPr lang="en-US" sz="2800" dirty="0" smtClean="0"/>
              <a:t>Julian Lange Professor of Economics</a:t>
            </a:r>
            <a:br>
              <a:rPr lang="en-US" sz="2800" dirty="0" smtClean="0"/>
            </a:br>
            <a:r>
              <a:rPr lang="en-US" sz="2800" dirty="0" smtClean="0"/>
              <a:t>Miami </a:t>
            </a:r>
            <a:r>
              <a:rPr lang="en-US" sz="2800" dirty="0" smtClean="0"/>
              <a:t>University &amp; NBER</a:t>
            </a:r>
            <a:endParaRPr lang="en-US" sz="2800" dirty="0" smtClean="0"/>
          </a:p>
        </p:txBody>
      </p:sp>
    </p:spTree>
    <p:extLst>
      <p:ext uri="{BB962C8B-B14F-4D97-AF65-F5344CB8AC3E}">
        <p14:creationId xmlns:p14="http://schemas.microsoft.com/office/powerpoint/2010/main" val="803638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Impact of institutions: the rise of the mafia in Sicily</a:t>
            </a:r>
            <a:endParaRPr lang="en-US" dirty="0"/>
          </a:p>
        </p:txBody>
      </p:sp>
      <p:sp>
        <p:nvSpPr>
          <p:cNvPr id="5" name="Content Placeholder 4"/>
          <p:cNvSpPr>
            <a:spLocks noGrp="1"/>
          </p:cNvSpPr>
          <p:nvPr>
            <p:ph idx="1"/>
          </p:nvPr>
        </p:nvSpPr>
        <p:spPr/>
        <p:txBody>
          <a:bodyPr/>
          <a:lstStyle/>
          <a:p>
            <a:r>
              <a:rPr lang="en-US" dirty="0" smtClean="0"/>
              <a:t>Emerged in 1870s</a:t>
            </a:r>
          </a:p>
          <a:p>
            <a:r>
              <a:rPr lang="en-US" dirty="0" smtClean="0"/>
              <a:t>Has been a serious threat to the rule of law both in Italy and the United States</a:t>
            </a:r>
          </a:p>
          <a:p>
            <a:pPr lvl="1"/>
            <a:r>
              <a:rPr lang="en-US" dirty="0" smtClean="0"/>
              <a:t>Murders</a:t>
            </a:r>
          </a:p>
          <a:p>
            <a:pPr lvl="1"/>
            <a:r>
              <a:rPr lang="en-US" dirty="0" smtClean="0"/>
              <a:t>Embezzling</a:t>
            </a:r>
          </a:p>
          <a:p>
            <a:pPr lvl="1"/>
            <a:r>
              <a:rPr lang="en-US" dirty="0" smtClean="0"/>
              <a:t>Bombings</a:t>
            </a:r>
          </a:p>
        </p:txBody>
      </p:sp>
    </p:spTree>
    <p:extLst>
      <p:ext uri="{BB962C8B-B14F-4D97-AF65-F5344CB8AC3E}">
        <p14:creationId xmlns:p14="http://schemas.microsoft.com/office/powerpoint/2010/main" val="30948429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Lemons don’t always lead to lemonade</a:t>
            </a:r>
          </a:p>
        </p:txBody>
      </p:sp>
      <p:pic>
        <p:nvPicPr>
          <p:cNvPr id="4" name="Content Placeholder 3"/>
          <p:cNvPicPr>
            <a:picLocks noGrp="1" noChangeAspect="1"/>
          </p:cNvPicPr>
          <p:nvPr>
            <p:ph idx="1"/>
          </p:nvPr>
        </p:nvPicPr>
        <p:blipFill>
          <a:blip r:embed="rId2"/>
          <a:stretch>
            <a:fillRect/>
          </a:stretch>
        </p:blipFill>
        <p:spPr>
          <a:xfrm>
            <a:off x="286886" y="1690688"/>
            <a:ext cx="4770905" cy="3213735"/>
          </a:xfrm>
          <a:prstGeom prst="rect">
            <a:avLst/>
          </a:prstGeom>
        </p:spPr>
      </p:pic>
      <p:sp>
        <p:nvSpPr>
          <p:cNvPr id="5" name="TextBox 4"/>
          <p:cNvSpPr txBox="1"/>
          <p:nvPr/>
        </p:nvSpPr>
        <p:spPr>
          <a:xfrm>
            <a:off x="5324523" y="1493828"/>
            <a:ext cx="6867477" cy="3785652"/>
          </a:xfrm>
          <a:prstGeom prst="rect">
            <a:avLst/>
          </a:prstGeom>
          <a:noFill/>
        </p:spPr>
        <p:txBody>
          <a:bodyPr wrap="square" rtlCol="0">
            <a:spAutoFit/>
          </a:bodyPr>
          <a:lstStyle/>
          <a:p>
            <a:r>
              <a:rPr lang="en-US" sz="2400" dirty="0"/>
              <a:t>Sicily is an important trade crossroads and has bountiful citrus. The discovery that citrus prevented scurvy led to a boom in the global citrus trade that led to the development of the Sicilian mafia, as </a:t>
            </a:r>
            <a:r>
              <a:rPr lang="en-US" sz="2400" b="1" dirty="0"/>
              <a:t>weak institutions </a:t>
            </a:r>
            <a:r>
              <a:rPr lang="en-US" sz="2400" dirty="0"/>
              <a:t>(like policing) led growers to contract with “protectors”.</a:t>
            </a:r>
          </a:p>
          <a:p>
            <a:endParaRPr lang="en-US" sz="2400" dirty="0"/>
          </a:p>
          <a:p>
            <a:r>
              <a:rPr lang="en-US" sz="2400" dirty="0"/>
              <a:t>Parallels Latin American today. Speaks to how institutions affect economic growth, and how agricultural price shocks can result in violence.</a:t>
            </a:r>
          </a:p>
        </p:txBody>
      </p:sp>
      <p:sp>
        <p:nvSpPr>
          <p:cNvPr id="3" name="TextBox 2"/>
          <p:cNvSpPr txBox="1"/>
          <p:nvPr/>
        </p:nvSpPr>
        <p:spPr>
          <a:xfrm>
            <a:off x="177295" y="4998880"/>
            <a:ext cx="4792637" cy="1015663"/>
          </a:xfrm>
          <a:prstGeom prst="rect">
            <a:avLst/>
          </a:prstGeom>
          <a:noFill/>
        </p:spPr>
        <p:txBody>
          <a:bodyPr wrap="square" rtlCol="0">
            <a:spAutoFit/>
          </a:bodyPr>
          <a:lstStyle/>
          <a:p>
            <a:r>
              <a:rPr lang="en-US" sz="1400" dirty="0"/>
              <a:t>-</a:t>
            </a:r>
            <a:r>
              <a:rPr lang="en-US" sz="1400" dirty="0" err="1"/>
              <a:t>Arcangelo</a:t>
            </a:r>
            <a:r>
              <a:rPr lang="en-US" sz="1400" dirty="0"/>
              <a:t> </a:t>
            </a:r>
            <a:r>
              <a:rPr lang="en-US" sz="1400" dirty="0" err="1"/>
              <a:t>Dimico</a:t>
            </a:r>
            <a:r>
              <a:rPr lang="en-US" sz="1400" dirty="0"/>
              <a:t>, </a:t>
            </a:r>
            <a:r>
              <a:rPr lang="en-US" sz="1400" dirty="0" err="1"/>
              <a:t>Alessia</a:t>
            </a:r>
            <a:r>
              <a:rPr lang="en-US" sz="1400" dirty="0"/>
              <a:t> </a:t>
            </a:r>
            <a:r>
              <a:rPr lang="en-US" sz="1400" dirty="0" err="1"/>
              <a:t>Isopi</a:t>
            </a:r>
            <a:r>
              <a:rPr lang="en-US" sz="1400" dirty="0"/>
              <a:t>, Ola Olsson. “Origins of the Sicilian Mafia: The Market for Lemons.” </a:t>
            </a:r>
            <a:r>
              <a:rPr lang="en-US" sz="1400" i="1" dirty="0"/>
              <a:t>J Econ History</a:t>
            </a:r>
            <a:r>
              <a:rPr lang="en-US" sz="1400" dirty="0"/>
              <a:t>, 77(4) December 2017.</a:t>
            </a:r>
          </a:p>
          <a:p>
            <a:endParaRPr lang="en-US" dirty="0"/>
          </a:p>
        </p:txBody>
      </p:sp>
    </p:spTree>
    <p:extLst>
      <p:ext uri="{BB962C8B-B14F-4D97-AF65-F5344CB8AC3E}">
        <p14:creationId xmlns:p14="http://schemas.microsoft.com/office/powerpoint/2010/main" val="21199736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laboratory to test economic theory</a:t>
            </a:r>
            <a:endParaRPr lang="en-US" dirty="0"/>
          </a:p>
        </p:txBody>
      </p:sp>
      <p:sp>
        <p:nvSpPr>
          <p:cNvPr id="3" name="Content Placeholder 2"/>
          <p:cNvSpPr>
            <a:spLocks noGrp="1"/>
          </p:cNvSpPr>
          <p:nvPr>
            <p:ph idx="1"/>
          </p:nvPr>
        </p:nvSpPr>
        <p:spPr/>
        <p:txBody>
          <a:bodyPr/>
          <a:lstStyle/>
          <a:p>
            <a:r>
              <a:rPr lang="en-US" dirty="0" smtClean="0"/>
              <a:t>How much of price changes due to tariffs is passed on to consumers?</a:t>
            </a:r>
          </a:p>
          <a:p>
            <a:pPr marL="457200" lvl="1" indent="0">
              <a:buNone/>
            </a:pPr>
            <a:r>
              <a:rPr lang="en-US" dirty="0" smtClean="0"/>
              <a:t/>
            </a:r>
            <a:br>
              <a:rPr lang="en-US" dirty="0" smtClean="0"/>
            </a:br>
            <a:r>
              <a:rPr lang="en-US" i="1" dirty="0" smtClean="0"/>
              <a:t>“A tariff reduction is immediately passed through to consumer prices with no impact on the export price, whereas about 40 percent of a tariff increase is passed through to consumer prices and 60 percent borne by foreign exporters. The apparent explanation for the asymmetric response is the asymmetric response of demand: imports collapse upon a tariff increase, but do not surge after a tariff reduction.”</a:t>
            </a:r>
          </a:p>
          <a:p>
            <a:pPr marL="457200" lvl="1" indent="0">
              <a:buNone/>
            </a:pPr>
            <a:r>
              <a:rPr lang="en-US" dirty="0" smtClean="0"/>
              <a:t/>
            </a:r>
            <a:br>
              <a:rPr lang="en-US" dirty="0" smtClean="0"/>
            </a:br>
            <a:r>
              <a:rPr lang="en-US" dirty="0"/>
              <a:t>	</a:t>
            </a:r>
            <a:r>
              <a:rPr lang="en-US" dirty="0" smtClean="0"/>
              <a:t>--Douglas A. Irwin. “Tariff Incidence: Evidence from US Sugar Duties, 1890-1914” (</a:t>
            </a:r>
            <a:r>
              <a:rPr lang="en-US" i="1" dirty="0" smtClean="0"/>
              <a:t>National Tax Journal</a:t>
            </a:r>
            <a:r>
              <a:rPr lang="en-US" dirty="0" smtClean="0"/>
              <a:t> 72(3): pp. 599-616).</a:t>
            </a:r>
            <a:endParaRPr lang="en-US" dirty="0"/>
          </a:p>
        </p:txBody>
      </p:sp>
    </p:spTree>
    <p:extLst>
      <p:ext uri="{BB962C8B-B14F-4D97-AF65-F5344CB8AC3E}">
        <p14:creationId xmlns:p14="http://schemas.microsoft.com/office/powerpoint/2010/main" val="890229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history provides a better </a:t>
            </a:r>
            <a:r>
              <a:rPr lang="en-US" dirty="0" smtClean="0"/>
              <a:t>understanding of the world today</a:t>
            </a:r>
            <a:endParaRPr lang="en-US" dirty="0"/>
          </a:p>
        </p:txBody>
      </p:sp>
      <p:sp>
        <p:nvSpPr>
          <p:cNvPr id="3" name="Content Placeholder 2"/>
          <p:cNvSpPr>
            <a:spLocks noGrp="1"/>
          </p:cNvSpPr>
          <p:nvPr>
            <p:ph idx="1"/>
          </p:nvPr>
        </p:nvSpPr>
        <p:spPr/>
        <p:txBody>
          <a:bodyPr/>
          <a:lstStyle/>
          <a:p>
            <a:pPr marL="0" indent="0">
              <a:buNone/>
            </a:pPr>
            <a:r>
              <a:rPr lang="en-US" dirty="0" smtClean="0"/>
              <a:t>“It is sometimes not possible to uncover the logic (or illogic) of the world around us except by understanding how it got that way.”</a:t>
            </a:r>
          </a:p>
          <a:p>
            <a:pPr marL="0" indent="0">
              <a:buNone/>
            </a:pPr>
            <a:r>
              <a:rPr lang="en-US" dirty="0"/>
              <a:t>	</a:t>
            </a:r>
            <a:r>
              <a:rPr lang="en-US" dirty="0" smtClean="0"/>
              <a:t>-Paul David, AER 75(2), May 1985.</a:t>
            </a:r>
            <a:endParaRPr lang="en-US" dirty="0"/>
          </a:p>
        </p:txBody>
      </p:sp>
    </p:spTree>
    <p:extLst>
      <p:ext uri="{BB962C8B-B14F-4D97-AF65-F5344CB8AC3E}">
        <p14:creationId xmlns:p14="http://schemas.microsoft.com/office/powerpoint/2010/main" val="575129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any of you know what this is?</a:t>
            </a:r>
          </a:p>
        </p:txBody>
      </p:sp>
      <p:pic>
        <p:nvPicPr>
          <p:cNvPr id="5" name="Picture 4"/>
          <p:cNvPicPr>
            <a:picLocks noChangeAspect="1"/>
          </p:cNvPicPr>
          <p:nvPr/>
        </p:nvPicPr>
        <p:blipFill>
          <a:blip r:embed="rId2"/>
          <a:stretch>
            <a:fillRect/>
          </a:stretch>
        </p:blipFill>
        <p:spPr>
          <a:xfrm>
            <a:off x="2876203" y="1904999"/>
            <a:ext cx="5362921" cy="3813633"/>
          </a:xfrm>
          <a:prstGeom prst="rect">
            <a:avLst/>
          </a:prstGeom>
        </p:spPr>
      </p:pic>
    </p:spTree>
    <p:extLst>
      <p:ext uri="{BB962C8B-B14F-4D97-AF65-F5344CB8AC3E}">
        <p14:creationId xmlns:p14="http://schemas.microsoft.com/office/powerpoint/2010/main" val="1821339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any of you know what this is?</a:t>
            </a:r>
          </a:p>
        </p:txBody>
      </p:sp>
      <p:pic>
        <p:nvPicPr>
          <p:cNvPr id="5" name="Picture 4"/>
          <p:cNvPicPr>
            <a:picLocks noChangeAspect="1"/>
          </p:cNvPicPr>
          <p:nvPr/>
        </p:nvPicPr>
        <p:blipFill>
          <a:blip r:embed="rId2"/>
          <a:stretch>
            <a:fillRect/>
          </a:stretch>
        </p:blipFill>
        <p:spPr>
          <a:xfrm>
            <a:off x="2876203" y="1904999"/>
            <a:ext cx="5362921" cy="3813633"/>
          </a:xfrm>
          <a:prstGeom prst="rect">
            <a:avLst/>
          </a:prstGeom>
        </p:spPr>
      </p:pic>
      <p:sp>
        <p:nvSpPr>
          <p:cNvPr id="6" name="TextBox 5"/>
          <p:cNvSpPr txBox="1"/>
          <p:nvPr/>
        </p:nvSpPr>
        <p:spPr>
          <a:xfrm>
            <a:off x="306186" y="2219498"/>
            <a:ext cx="2463560" cy="584775"/>
          </a:xfrm>
          <a:prstGeom prst="rect">
            <a:avLst/>
          </a:prstGeom>
          <a:noFill/>
          <a:ln>
            <a:solidFill>
              <a:schemeClr val="accent2">
                <a:lumMod val="75000"/>
              </a:schemeClr>
            </a:solidFill>
          </a:ln>
        </p:spPr>
        <p:txBody>
          <a:bodyPr wrap="none" rtlCol="0">
            <a:spAutoFit/>
          </a:bodyPr>
          <a:lstStyle/>
          <a:p>
            <a:r>
              <a:rPr lang="en-US" sz="3200" b="1" dirty="0"/>
              <a:t>A typewriter!</a:t>
            </a:r>
          </a:p>
        </p:txBody>
      </p:sp>
    </p:spTree>
    <p:extLst>
      <p:ext uri="{BB962C8B-B14F-4D97-AF65-F5344CB8AC3E}">
        <p14:creationId xmlns:p14="http://schemas.microsoft.com/office/powerpoint/2010/main" val="683758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57600" y="428782"/>
            <a:ext cx="4145368" cy="6581605"/>
          </a:xfrm>
          <a:prstGeom prst="rect">
            <a:avLst/>
          </a:prstGeom>
        </p:spPr>
      </p:pic>
      <p:sp>
        <p:nvSpPr>
          <p:cNvPr id="6" name="Rectangle 5"/>
          <p:cNvSpPr/>
          <p:nvPr/>
        </p:nvSpPr>
        <p:spPr>
          <a:xfrm>
            <a:off x="4971011" y="5353396"/>
            <a:ext cx="1047404" cy="1911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4086565"/>
            <a:ext cx="4160241" cy="1107996"/>
          </a:xfrm>
          <a:prstGeom prst="rect">
            <a:avLst/>
          </a:prstGeom>
          <a:noFill/>
        </p:spPr>
        <p:txBody>
          <a:bodyPr wrap="none" rtlCol="0">
            <a:spAutoFit/>
          </a:bodyPr>
          <a:lstStyle/>
          <a:p>
            <a:r>
              <a:rPr lang="en-US" sz="2200" dirty="0"/>
              <a:t>To prevent jamming of keys,</a:t>
            </a:r>
            <a:br>
              <a:rPr lang="en-US" sz="2200" dirty="0"/>
            </a:br>
            <a:r>
              <a:rPr lang="en-US" sz="2200" dirty="0"/>
              <a:t>put common 2 letter combinations</a:t>
            </a:r>
            <a:br>
              <a:rPr lang="en-US" sz="2200" dirty="0"/>
            </a:br>
            <a:r>
              <a:rPr lang="en-US" sz="2200" dirty="0"/>
              <a:t>on opposite sides of the keyboard.</a:t>
            </a:r>
          </a:p>
        </p:txBody>
      </p:sp>
    </p:spTree>
    <p:extLst>
      <p:ext uri="{BB962C8B-B14F-4D97-AF65-F5344CB8AC3E}">
        <p14:creationId xmlns:p14="http://schemas.microsoft.com/office/powerpoint/2010/main" val="2474861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a:t>
            </a:r>
          </a:p>
        </p:txBody>
      </p:sp>
      <p:sp>
        <p:nvSpPr>
          <p:cNvPr id="8" name="AutoShape 4" descr="Image result for image of keyboar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stretch>
            <a:fillRect/>
          </a:stretch>
        </p:blipFill>
        <p:spPr>
          <a:xfrm>
            <a:off x="1878675" y="1477212"/>
            <a:ext cx="8058670" cy="2871817"/>
          </a:xfrm>
          <a:prstGeom prst="rect">
            <a:avLst/>
          </a:prstGeom>
        </p:spPr>
      </p:pic>
    </p:spTree>
    <p:extLst>
      <p:ext uri="{BB962C8B-B14F-4D97-AF65-F5344CB8AC3E}">
        <p14:creationId xmlns:p14="http://schemas.microsoft.com/office/powerpoint/2010/main" val="988613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a:t>
            </a:r>
          </a:p>
        </p:txBody>
      </p:sp>
      <p:sp>
        <p:nvSpPr>
          <p:cNvPr id="8" name="AutoShape 4" descr="Image result for image of keyboar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stretch>
            <a:fillRect/>
          </a:stretch>
        </p:blipFill>
        <p:spPr>
          <a:xfrm>
            <a:off x="1878675" y="1477212"/>
            <a:ext cx="8058670" cy="2871817"/>
          </a:xfrm>
          <a:prstGeom prst="rect">
            <a:avLst/>
          </a:prstGeom>
        </p:spPr>
      </p:pic>
      <p:sp>
        <p:nvSpPr>
          <p:cNvPr id="12" name="Rectangle 11"/>
          <p:cNvSpPr/>
          <p:nvPr/>
        </p:nvSpPr>
        <p:spPr>
          <a:xfrm>
            <a:off x="2527069" y="2427317"/>
            <a:ext cx="1729047" cy="257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13411" y="5261956"/>
            <a:ext cx="2245358" cy="584775"/>
          </a:xfrm>
          <a:prstGeom prst="rect">
            <a:avLst/>
          </a:prstGeom>
          <a:noFill/>
        </p:spPr>
        <p:txBody>
          <a:bodyPr wrap="none" rtlCol="0">
            <a:spAutoFit/>
          </a:bodyPr>
          <a:lstStyle/>
          <a:p>
            <a:r>
              <a:rPr lang="en-US" sz="3200" b="1" dirty="0"/>
              <a:t>A keyboard!</a:t>
            </a:r>
          </a:p>
        </p:txBody>
      </p:sp>
    </p:spTree>
    <p:extLst>
      <p:ext uri="{BB962C8B-B14F-4D97-AF65-F5344CB8AC3E}">
        <p14:creationId xmlns:p14="http://schemas.microsoft.com/office/powerpoint/2010/main" val="4281226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alternative: The Dvorak keyboard</a:t>
            </a:r>
          </a:p>
        </p:txBody>
      </p:sp>
      <p:pic>
        <p:nvPicPr>
          <p:cNvPr id="4" name="Content Placeholder 3"/>
          <p:cNvPicPr>
            <a:picLocks noGrp="1" noChangeAspect="1"/>
          </p:cNvPicPr>
          <p:nvPr>
            <p:ph idx="1"/>
          </p:nvPr>
        </p:nvPicPr>
        <p:blipFill>
          <a:blip r:embed="rId2"/>
          <a:stretch>
            <a:fillRect/>
          </a:stretch>
        </p:blipFill>
        <p:spPr>
          <a:xfrm>
            <a:off x="2030021" y="2784764"/>
            <a:ext cx="6849618" cy="2271467"/>
          </a:xfrm>
          <a:prstGeom prst="rect">
            <a:avLst/>
          </a:prstGeom>
        </p:spPr>
      </p:pic>
      <p:sp>
        <p:nvSpPr>
          <p:cNvPr id="5" name="TextBox 4"/>
          <p:cNvSpPr txBox="1"/>
          <p:nvPr/>
        </p:nvSpPr>
        <p:spPr>
          <a:xfrm>
            <a:off x="640080" y="5752407"/>
            <a:ext cx="9261446" cy="830997"/>
          </a:xfrm>
          <a:prstGeom prst="rect">
            <a:avLst/>
          </a:prstGeom>
          <a:noFill/>
        </p:spPr>
        <p:txBody>
          <a:bodyPr wrap="none" rtlCol="0">
            <a:spAutoFit/>
          </a:bodyPr>
          <a:lstStyle/>
          <a:p>
            <a:r>
              <a:rPr lang="en-US" sz="2400" dirty="0"/>
              <a:t>Supposedly reduces finger travel and is faster. Empirically: mixed results. </a:t>
            </a:r>
          </a:p>
          <a:p>
            <a:r>
              <a:rPr lang="en-US" sz="2400" dirty="0"/>
              <a:t>Anecdotal evidence for less RSI.</a:t>
            </a:r>
          </a:p>
        </p:txBody>
      </p:sp>
    </p:spTree>
    <p:extLst>
      <p:ext uri="{BB962C8B-B14F-4D97-AF65-F5344CB8AC3E}">
        <p14:creationId xmlns:p14="http://schemas.microsoft.com/office/powerpoint/2010/main" val="5325742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economic history?</a:t>
            </a:r>
            <a:endParaRPr lang="en-US" dirty="0"/>
          </a:p>
        </p:txBody>
      </p:sp>
      <p:sp>
        <p:nvSpPr>
          <p:cNvPr id="18" name="Content Placeholder 17"/>
          <p:cNvSpPr>
            <a:spLocks noGrp="1"/>
          </p:cNvSpPr>
          <p:nvPr>
            <p:ph idx="1"/>
          </p:nvPr>
        </p:nvSpPr>
        <p:spPr>
          <a:xfrm>
            <a:off x="838200" y="1825625"/>
            <a:ext cx="10515600" cy="1541030"/>
          </a:xfrm>
        </p:spPr>
        <p:txBody>
          <a:bodyPr>
            <a:normAutofit/>
          </a:bodyPr>
          <a:lstStyle/>
          <a:p>
            <a:r>
              <a:rPr lang="en-US" dirty="0" smtClean="0"/>
              <a:t>It is the study of the economic record in history using theory and econometrics</a:t>
            </a:r>
          </a:p>
          <a:p>
            <a:pPr lvl="1"/>
            <a:r>
              <a:rPr lang="en-US" i="1" dirty="0" smtClean="0"/>
              <a:t>Sometimes called “Cliometrics”</a:t>
            </a:r>
          </a:p>
          <a:p>
            <a:endParaRPr lang="en-US" dirty="0"/>
          </a:p>
        </p:txBody>
      </p:sp>
      <p:pic>
        <p:nvPicPr>
          <p:cNvPr id="1026" name="Picture 2" descr="Image result for statistics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870" y="3624349"/>
            <a:ext cx="371475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3"/>
          <a:stretch>
            <a:fillRect/>
          </a:stretch>
        </p:blipFill>
        <p:spPr>
          <a:xfrm>
            <a:off x="2638355" y="3085310"/>
            <a:ext cx="2704948" cy="3772690"/>
          </a:xfrm>
          <a:prstGeom prst="rect">
            <a:avLst/>
          </a:prstGeom>
        </p:spPr>
      </p:pic>
      <p:cxnSp>
        <p:nvCxnSpPr>
          <p:cNvPr id="21" name="Straight Arrow Connector 20"/>
          <p:cNvCxnSpPr/>
          <p:nvPr/>
        </p:nvCxnSpPr>
        <p:spPr>
          <a:xfrm flipV="1">
            <a:off x="2403579" y="4011513"/>
            <a:ext cx="604754" cy="91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0080" y="3296444"/>
            <a:ext cx="2638355" cy="2800767"/>
          </a:xfrm>
          <a:prstGeom prst="rect">
            <a:avLst/>
          </a:prstGeom>
          <a:noFill/>
        </p:spPr>
        <p:txBody>
          <a:bodyPr wrap="square" rtlCol="0">
            <a:spAutoFit/>
          </a:bodyPr>
          <a:lstStyle/>
          <a:p>
            <a:r>
              <a:rPr lang="en-US" sz="4400" b="1" dirty="0" smtClean="0"/>
              <a:t>Clio</a:t>
            </a:r>
            <a:r>
              <a:rPr lang="en-US" sz="4400" dirty="0" smtClean="0"/>
              <a:t>, the </a:t>
            </a:r>
          </a:p>
          <a:p>
            <a:r>
              <a:rPr lang="en-US" sz="4400" dirty="0" smtClean="0"/>
              <a:t>Greek muse of </a:t>
            </a:r>
          </a:p>
          <a:p>
            <a:r>
              <a:rPr lang="en-US" sz="4400" dirty="0" smtClean="0"/>
              <a:t>history</a:t>
            </a:r>
            <a:endParaRPr lang="en-US" sz="4400" dirty="0"/>
          </a:p>
        </p:txBody>
      </p:sp>
      <p:cxnSp>
        <p:nvCxnSpPr>
          <p:cNvPr id="25" name="Straight Arrow Connector 24"/>
          <p:cNvCxnSpPr/>
          <p:nvPr/>
        </p:nvCxnSpPr>
        <p:spPr>
          <a:xfrm flipH="1" flipV="1">
            <a:off x="9873451" y="4057233"/>
            <a:ext cx="483523" cy="157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965583" y="4011513"/>
            <a:ext cx="2076787" cy="830997"/>
          </a:xfrm>
          <a:prstGeom prst="rect">
            <a:avLst/>
          </a:prstGeom>
          <a:noFill/>
        </p:spPr>
        <p:txBody>
          <a:bodyPr wrap="none" rtlCol="0">
            <a:spAutoFit/>
          </a:bodyPr>
          <a:lstStyle/>
          <a:p>
            <a:r>
              <a:rPr lang="en-US" sz="4800" b="1" dirty="0" smtClean="0"/>
              <a:t>metrics</a:t>
            </a:r>
            <a:endParaRPr lang="en-US" sz="4800" dirty="0"/>
          </a:p>
        </p:txBody>
      </p:sp>
      <p:sp>
        <p:nvSpPr>
          <p:cNvPr id="28" name="TextBox 27"/>
          <p:cNvSpPr txBox="1"/>
          <p:nvPr/>
        </p:nvSpPr>
        <p:spPr>
          <a:xfrm>
            <a:off x="5460691" y="4086260"/>
            <a:ext cx="747320" cy="1446550"/>
          </a:xfrm>
          <a:prstGeom prst="rect">
            <a:avLst/>
          </a:prstGeom>
          <a:noFill/>
        </p:spPr>
        <p:txBody>
          <a:bodyPr wrap="none" rtlCol="0">
            <a:spAutoFit/>
          </a:bodyPr>
          <a:lstStyle/>
          <a:p>
            <a:r>
              <a:rPr lang="en-US" sz="8800" b="1" dirty="0" smtClean="0"/>
              <a:t>+</a:t>
            </a:r>
            <a:endParaRPr lang="en-US" sz="8800" dirty="0"/>
          </a:p>
        </p:txBody>
      </p:sp>
    </p:spTree>
    <p:extLst>
      <p:ext uri="{BB962C8B-B14F-4D97-AF65-F5344CB8AC3E}">
        <p14:creationId xmlns:p14="http://schemas.microsoft.com/office/powerpoint/2010/main" val="38986450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QWERTY still being used?</a:t>
            </a:r>
          </a:p>
        </p:txBody>
      </p:sp>
      <p:sp>
        <p:nvSpPr>
          <p:cNvPr id="3" name="Content Placeholder 2"/>
          <p:cNvSpPr>
            <a:spLocks noGrp="1"/>
          </p:cNvSpPr>
          <p:nvPr>
            <p:ph idx="1"/>
          </p:nvPr>
        </p:nvSpPr>
        <p:spPr/>
        <p:txBody>
          <a:bodyPr/>
          <a:lstStyle/>
          <a:p>
            <a:r>
              <a:rPr lang="en-US" dirty="0"/>
              <a:t>Remington &amp; Sons got manufacturing rights</a:t>
            </a:r>
          </a:p>
          <a:p>
            <a:r>
              <a:rPr lang="en-US" dirty="0"/>
              <a:t>Touch typists learned the keyboard</a:t>
            </a:r>
          </a:p>
          <a:p>
            <a:r>
              <a:rPr lang="en-US" dirty="0"/>
              <a:t>The more people who learned it, the lower the value of a non-QWERTY keyboard. </a:t>
            </a:r>
          </a:p>
          <a:p>
            <a:r>
              <a:rPr lang="en-US" dirty="0"/>
              <a:t>Implementing an alternative keyboard will create initial difficulty, prevent widespread consumer interest, and fail to gain market share</a:t>
            </a:r>
          </a:p>
          <a:p>
            <a:pPr lvl="2"/>
            <a:r>
              <a:rPr lang="en-US" dirty="0"/>
              <a:t>Think about MS Windows….</a:t>
            </a:r>
          </a:p>
        </p:txBody>
      </p:sp>
    </p:spTree>
    <p:extLst>
      <p:ext uri="{BB962C8B-B14F-4D97-AF65-F5344CB8AC3E}">
        <p14:creationId xmlns:p14="http://schemas.microsoft.com/office/powerpoint/2010/main" val="37737961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Kalq</a:t>
            </a:r>
            <a:r>
              <a:rPr lang="en-US" dirty="0"/>
              <a:t> keyboard – much faster when texting</a:t>
            </a:r>
          </a:p>
        </p:txBody>
      </p:sp>
      <p:pic>
        <p:nvPicPr>
          <p:cNvPr id="5" name="Content Placeholder 4"/>
          <p:cNvPicPr>
            <a:picLocks noGrp="1" noChangeAspect="1"/>
          </p:cNvPicPr>
          <p:nvPr>
            <p:ph idx="1"/>
          </p:nvPr>
        </p:nvPicPr>
        <p:blipFill>
          <a:blip r:embed="rId2"/>
          <a:stretch>
            <a:fillRect/>
          </a:stretch>
        </p:blipFill>
        <p:spPr>
          <a:xfrm>
            <a:off x="3507972" y="1828257"/>
            <a:ext cx="4587672" cy="3052887"/>
          </a:xfrm>
          <a:prstGeom prst="rect">
            <a:avLst/>
          </a:prstGeom>
        </p:spPr>
      </p:pic>
      <p:sp>
        <p:nvSpPr>
          <p:cNvPr id="6" name="Rectangle 5"/>
          <p:cNvSpPr/>
          <p:nvPr/>
        </p:nvSpPr>
        <p:spPr>
          <a:xfrm>
            <a:off x="1742425" y="5369713"/>
            <a:ext cx="8707149" cy="830997"/>
          </a:xfrm>
          <a:prstGeom prst="rect">
            <a:avLst/>
          </a:prstGeom>
        </p:spPr>
        <p:txBody>
          <a:bodyPr wrap="square">
            <a:spAutoFit/>
          </a:bodyPr>
          <a:lstStyle/>
          <a:p>
            <a:r>
              <a:rPr lang="en-US" sz="2400" dirty="0"/>
              <a:t>A user study confirmed that, after a short amount of practice, users could type 34% faster than they could with a QWERTY layout.</a:t>
            </a:r>
          </a:p>
        </p:txBody>
      </p:sp>
    </p:spTree>
    <p:extLst>
      <p:ext uri="{BB962C8B-B14F-4D97-AF65-F5344CB8AC3E}">
        <p14:creationId xmlns:p14="http://schemas.microsoft.com/office/powerpoint/2010/main" val="29545020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can improve economic policy</a:t>
            </a:r>
          </a:p>
        </p:txBody>
      </p:sp>
      <p:sp>
        <p:nvSpPr>
          <p:cNvPr id="3" name="Content Placeholder 2"/>
          <p:cNvSpPr>
            <a:spLocks noGrp="1"/>
          </p:cNvSpPr>
          <p:nvPr>
            <p:ph idx="1"/>
          </p:nvPr>
        </p:nvSpPr>
        <p:spPr/>
        <p:txBody>
          <a:bodyPr/>
          <a:lstStyle/>
          <a:p>
            <a:r>
              <a:rPr lang="en-US" dirty="0"/>
              <a:t>History provides “natural” experiments that can guide understanding of modern policy initiatives. (Like tariffs!)</a:t>
            </a:r>
          </a:p>
          <a:p>
            <a:r>
              <a:rPr lang="en-US" dirty="0"/>
              <a:t>By applying economic analysis to episodes in history, we can better understand modern institutions, which can help policymakers develop better policies. Not that they necessarily do….</a:t>
            </a:r>
          </a:p>
        </p:txBody>
      </p:sp>
    </p:spTree>
    <p:extLst>
      <p:ext uri="{BB962C8B-B14F-4D97-AF65-F5344CB8AC3E}">
        <p14:creationId xmlns:p14="http://schemas.microsoft.com/office/powerpoint/2010/main" val="24739374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Employer-Provided Insurance: Why we have the health care system we do</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89740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 thoughts about the U.S. health care system?</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98643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basic facts about US health care today</a:t>
            </a:r>
          </a:p>
        </p:txBody>
      </p:sp>
      <p:pic>
        <p:nvPicPr>
          <p:cNvPr id="4" name="Content Placeholder 3"/>
          <p:cNvPicPr>
            <a:picLocks noGrp="1" noChangeAspect="1"/>
          </p:cNvPicPr>
          <p:nvPr>
            <p:ph idx="1"/>
          </p:nvPr>
        </p:nvPicPr>
        <p:blipFill>
          <a:blip r:embed="rId2"/>
          <a:stretch>
            <a:fillRect/>
          </a:stretch>
        </p:blipFill>
        <p:spPr>
          <a:xfrm>
            <a:off x="1670858" y="1326470"/>
            <a:ext cx="7749811" cy="5698391"/>
          </a:xfrm>
          <a:prstGeom prst="rect">
            <a:avLst/>
          </a:prstGeom>
        </p:spPr>
      </p:pic>
    </p:spTree>
    <p:extLst>
      <p:ext uri="{BB962C8B-B14F-4D97-AF65-F5344CB8AC3E}">
        <p14:creationId xmlns:p14="http://schemas.microsoft.com/office/powerpoint/2010/main" val="309507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88225" y="1027906"/>
            <a:ext cx="8709491" cy="5296312"/>
          </a:xfrm>
          <a:prstGeom prst="rect">
            <a:avLst/>
          </a:prstGeom>
        </p:spPr>
      </p:pic>
    </p:spTree>
    <p:extLst>
      <p:ext uri="{BB962C8B-B14F-4D97-AF65-F5344CB8AC3E}">
        <p14:creationId xmlns:p14="http://schemas.microsoft.com/office/powerpoint/2010/main" val="25203811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27564" y="603956"/>
            <a:ext cx="7268873" cy="5449182"/>
          </a:xfrm>
          <a:prstGeom prst="rect">
            <a:avLst/>
          </a:prstGeom>
        </p:spPr>
      </p:pic>
    </p:spTree>
    <p:extLst>
      <p:ext uri="{BB962C8B-B14F-4D97-AF65-F5344CB8AC3E}">
        <p14:creationId xmlns:p14="http://schemas.microsoft.com/office/powerpoint/2010/main" val="23168062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people in the US get health insurance</a:t>
            </a:r>
          </a:p>
        </p:txBody>
      </p:sp>
      <p:sp>
        <p:nvSpPr>
          <p:cNvPr id="5" name="Content Placeholder 4"/>
          <p:cNvSpPr>
            <a:spLocks noGrp="1"/>
          </p:cNvSpPr>
          <p:nvPr>
            <p:ph idx="1"/>
          </p:nvPr>
        </p:nvSpPr>
        <p:spPr/>
        <p:txBody>
          <a:bodyPr/>
          <a:lstStyle/>
          <a:p>
            <a:r>
              <a:rPr lang="en-US" dirty="0"/>
              <a:t>Through their employer: 58%</a:t>
            </a:r>
          </a:p>
          <a:p>
            <a:r>
              <a:rPr lang="en-US" dirty="0"/>
              <a:t>Medicare (primarily for persons over age 65</a:t>
            </a:r>
            <a:r>
              <a:rPr lang="en-US" dirty="0" smtClean="0"/>
              <a:t>) ~15%</a:t>
            </a:r>
            <a:endParaRPr lang="en-US" dirty="0"/>
          </a:p>
          <a:p>
            <a:r>
              <a:rPr lang="en-US" dirty="0"/>
              <a:t>Medicaid: for (certain) lower income </a:t>
            </a:r>
            <a:r>
              <a:rPr lang="en-US" dirty="0" smtClean="0"/>
              <a:t>persons ~20% (but 40% of kids!)</a:t>
            </a:r>
            <a:endParaRPr lang="en-US" dirty="0"/>
          </a:p>
          <a:p>
            <a:r>
              <a:rPr lang="en-US" dirty="0"/>
              <a:t>ACA Marketplace</a:t>
            </a:r>
          </a:p>
        </p:txBody>
      </p:sp>
    </p:spTree>
    <p:extLst>
      <p:ext uri="{BB962C8B-B14F-4D97-AF65-F5344CB8AC3E}">
        <p14:creationId xmlns:p14="http://schemas.microsoft.com/office/powerpoint/2010/main" val="34051605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datawrapper.de/bQG9m/f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81" y="13282"/>
            <a:ext cx="9444380" cy="683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927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the past have useful information?</a:t>
            </a:r>
            <a:endParaRPr lang="en-US" dirty="0"/>
          </a:p>
        </p:txBody>
      </p:sp>
      <p:sp>
        <p:nvSpPr>
          <p:cNvPr id="3" name="Content Placeholder 2"/>
          <p:cNvSpPr>
            <a:spLocks noGrp="1"/>
          </p:cNvSpPr>
          <p:nvPr>
            <p:ph idx="1"/>
          </p:nvPr>
        </p:nvSpPr>
        <p:spPr/>
        <p:txBody>
          <a:bodyPr/>
          <a:lstStyle/>
          <a:p>
            <a:r>
              <a:rPr lang="en-US" dirty="0" smtClean="0"/>
              <a:t>It provides us with a deep understanding of the impact of various events and </a:t>
            </a:r>
            <a:r>
              <a:rPr lang="en-US" i="1" dirty="0" smtClean="0"/>
              <a:t>how</a:t>
            </a:r>
            <a:r>
              <a:rPr lang="en-US" dirty="0" smtClean="0"/>
              <a:t> and </a:t>
            </a:r>
            <a:r>
              <a:rPr lang="en-US" i="1" dirty="0" smtClean="0"/>
              <a:t>why</a:t>
            </a:r>
            <a:r>
              <a:rPr lang="en-US" dirty="0" smtClean="0"/>
              <a:t> they happen</a:t>
            </a:r>
            <a:br>
              <a:rPr lang="en-US" dirty="0" smtClean="0"/>
            </a:br>
            <a:endParaRPr lang="en-US" dirty="0" smtClean="0"/>
          </a:p>
          <a:p>
            <a:pPr marL="0" indent="0">
              <a:buNone/>
            </a:pPr>
            <a:endParaRPr lang="en-US" dirty="0"/>
          </a:p>
        </p:txBody>
      </p:sp>
    </p:spTree>
    <p:extLst>
      <p:ext uri="{BB962C8B-B14F-4D97-AF65-F5344CB8AC3E}">
        <p14:creationId xmlns:p14="http://schemas.microsoft.com/office/powerpoint/2010/main" val="3394600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did we ever end up with this system?</a:t>
            </a:r>
          </a:p>
        </p:txBody>
      </p:sp>
      <p:sp>
        <p:nvSpPr>
          <p:cNvPr id="5" name="Content Placeholder 4"/>
          <p:cNvSpPr>
            <a:spLocks noGrp="1"/>
          </p:cNvSpPr>
          <p:nvPr>
            <p:ph idx="1"/>
          </p:nvPr>
        </p:nvSpPr>
        <p:spPr/>
        <p:txBody>
          <a:bodyPr/>
          <a:lstStyle/>
          <a:p>
            <a:r>
              <a:rPr lang="en-US" dirty="0"/>
              <a:t>Most other nations rely on government provided health care (UK), government provided insurance (Canada), or a mix (Australia, France, Germany) and everyone is required to have coverage.</a:t>
            </a:r>
          </a:p>
          <a:p>
            <a:r>
              <a:rPr lang="en-US" dirty="0"/>
              <a:t>The US has a completely different system </a:t>
            </a:r>
          </a:p>
        </p:txBody>
      </p:sp>
    </p:spTree>
    <p:extLst>
      <p:ext uri="{BB962C8B-B14F-4D97-AF65-F5344CB8AC3E}">
        <p14:creationId xmlns:p14="http://schemas.microsoft.com/office/powerpoint/2010/main" val="22895305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background: Medical care circa 1900</a:t>
            </a:r>
          </a:p>
        </p:txBody>
      </p:sp>
      <p:sp>
        <p:nvSpPr>
          <p:cNvPr id="3" name="Content Placeholder 2"/>
          <p:cNvSpPr>
            <a:spLocks noGrp="1"/>
          </p:cNvSpPr>
          <p:nvPr>
            <p:ph idx="1"/>
          </p:nvPr>
        </p:nvSpPr>
        <p:spPr/>
        <p:txBody>
          <a:bodyPr/>
          <a:lstStyle/>
          <a:p>
            <a:pPr marL="0" indent="0">
              <a:buNone/>
            </a:pPr>
            <a:endParaRPr lang="en-US" dirty="0"/>
          </a:p>
          <a:p>
            <a:r>
              <a:rPr lang="en-US" dirty="0"/>
              <a:t>No antibiotics</a:t>
            </a:r>
          </a:p>
          <a:p>
            <a:r>
              <a:rPr lang="en-US" dirty="0"/>
              <a:t>Life expectancy at birth: around 47 years</a:t>
            </a:r>
          </a:p>
          <a:p>
            <a:r>
              <a:rPr lang="en-US" dirty="0"/>
              <a:t>Most doctors did not have an undergraduate degree</a:t>
            </a:r>
          </a:p>
          <a:p>
            <a:r>
              <a:rPr lang="en-US" dirty="0"/>
              <a:t>Well-trained doctors could set fractures, deliver instructions on hygiene, diagnose illness. No effective treatments.</a:t>
            </a:r>
          </a:p>
          <a:p>
            <a:r>
              <a:rPr lang="en-US" dirty="0"/>
              <a:t>5% of infants born at hospitals</a:t>
            </a:r>
          </a:p>
        </p:txBody>
      </p:sp>
    </p:spTree>
    <p:extLst>
      <p:ext uri="{BB962C8B-B14F-4D97-AF65-F5344CB8AC3E}">
        <p14:creationId xmlns:p14="http://schemas.microsoft.com/office/powerpoint/2010/main" val="16465346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leading pediatrics text: what to do for gastroenteritis</a:t>
            </a:r>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2881" y="1948873"/>
            <a:ext cx="11251192" cy="3936351"/>
          </a:xfrm>
          <a:prstGeom prst="rect">
            <a:avLst/>
          </a:prstGeom>
          <a:noFill/>
          <a:ln w="28575">
            <a:solidFill>
              <a:srgbClr val="FF0000"/>
            </a:solidFill>
            <a:miter lim="800000"/>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pic>
      <p:cxnSp>
        <p:nvCxnSpPr>
          <p:cNvPr id="5" name="Straight Connector 4"/>
          <p:cNvCxnSpPr/>
          <p:nvPr/>
        </p:nvCxnSpPr>
        <p:spPr>
          <a:xfrm flipV="1">
            <a:off x="7647709" y="3038764"/>
            <a:ext cx="2964873" cy="2770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664691" y="4322618"/>
            <a:ext cx="1039091" cy="1385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9254837" y="5467927"/>
            <a:ext cx="1357745" cy="2771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7897092" y="5064485"/>
            <a:ext cx="1357745" cy="2771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4731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1901: Hospitals are a good way to GET a disease</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60583" y="1690689"/>
            <a:ext cx="10099268" cy="5167312"/>
          </a:xfrm>
          <a:prstGeom prst="rect">
            <a:avLst/>
          </a:prstGeom>
          <a:noFill/>
          <a:ln>
            <a:noFill/>
          </a:ln>
        </p:spPr>
      </p:pic>
    </p:spTree>
    <p:extLst>
      <p:ext uri="{BB962C8B-B14F-4D97-AF65-F5344CB8AC3E}">
        <p14:creationId xmlns:p14="http://schemas.microsoft.com/office/powerpoint/2010/main" val="1266608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good news?</a:t>
            </a:r>
          </a:p>
        </p:txBody>
      </p:sp>
      <p:sp>
        <p:nvSpPr>
          <p:cNvPr id="3" name="Content Placeholder 2"/>
          <p:cNvSpPr>
            <a:spLocks noGrp="1"/>
          </p:cNvSpPr>
          <p:nvPr>
            <p:ph idx="1"/>
          </p:nvPr>
        </p:nvSpPr>
        <p:spPr/>
        <p:txBody>
          <a:bodyPr>
            <a:normAutofit lnSpcReduction="10000"/>
          </a:bodyPr>
          <a:lstStyle/>
          <a:p>
            <a:r>
              <a:rPr lang="en-US" dirty="0"/>
              <a:t>It was cheap! Average family spent $5 per year in 1900 ($147 in today’s dollars). A funeral, on the other hand, cost $132.</a:t>
            </a:r>
          </a:p>
          <a:p>
            <a:r>
              <a:rPr lang="en-US" dirty="0"/>
              <a:t>You didn’t need health insurance</a:t>
            </a:r>
          </a:p>
          <a:p>
            <a:pPr lvl="1"/>
            <a:r>
              <a:rPr lang="en-US" dirty="0"/>
              <a:t>Most families had either disability insurance through a union or fraternal society, or industrial insurance (which paid for funeral costs).</a:t>
            </a:r>
          </a:p>
          <a:p>
            <a:r>
              <a:rPr lang="en-US" dirty="0"/>
              <a:t>Health insurance did not exist</a:t>
            </a:r>
          </a:p>
          <a:p>
            <a:r>
              <a:rPr lang="en-US" dirty="0"/>
              <a:t>European countries that enacted “health insurance” were more focused on disability. </a:t>
            </a:r>
          </a:p>
          <a:p>
            <a:r>
              <a:rPr lang="en-US" dirty="0"/>
              <a:t>A Progressive-Era push for state level coverage failed – it had no supporters.</a:t>
            </a:r>
          </a:p>
          <a:p>
            <a:endParaRPr lang="en-US" dirty="0"/>
          </a:p>
        </p:txBody>
      </p:sp>
    </p:spTree>
    <p:extLst>
      <p:ext uri="{BB962C8B-B14F-4D97-AF65-F5344CB8AC3E}">
        <p14:creationId xmlns:p14="http://schemas.microsoft.com/office/powerpoint/2010/main" val="2846712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D305-CA92-4748-B1AD-1F0DE4A592D2}"/>
              </a:ext>
            </a:extLst>
          </p:cNvPr>
          <p:cNvSpPr>
            <a:spLocks noGrp="1"/>
          </p:cNvSpPr>
          <p:nvPr>
            <p:ph type="title"/>
          </p:nvPr>
        </p:nvSpPr>
        <p:spPr/>
        <p:txBody>
          <a:bodyPr/>
          <a:lstStyle/>
          <a:p>
            <a:r>
              <a:rPr lang="en-US" dirty="0"/>
              <a:t>No demand, but no supply, either</a:t>
            </a:r>
          </a:p>
        </p:txBody>
      </p:sp>
      <p:sp>
        <p:nvSpPr>
          <p:cNvPr id="3" name="Content Placeholder 2">
            <a:extLst>
              <a:ext uri="{FF2B5EF4-FFF2-40B4-BE49-F238E27FC236}">
                <a16:creationId xmlns:a16="http://schemas.microsoft.com/office/drawing/2014/main" id="{8896D21C-B4E2-4339-87C4-60009859D68A}"/>
              </a:ext>
            </a:extLst>
          </p:cNvPr>
          <p:cNvSpPr>
            <a:spLocks noGrp="1"/>
          </p:cNvSpPr>
          <p:nvPr>
            <p:ph idx="1"/>
          </p:nvPr>
        </p:nvSpPr>
        <p:spPr/>
        <p:txBody>
          <a:bodyPr/>
          <a:lstStyle/>
          <a:p>
            <a:r>
              <a:rPr lang="en-US" dirty="0"/>
              <a:t>Insurance companies at the time viewed health as “uninsurable”</a:t>
            </a:r>
          </a:p>
          <a:p>
            <a:pPr lvl="1"/>
            <a:endParaRPr lang="en-US" dirty="0"/>
          </a:p>
          <a:p>
            <a:pPr marL="457200" lvl="1" indent="0">
              <a:buNone/>
            </a:pPr>
            <a:r>
              <a:rPr lang="en-US" dirty="0"/>
              <a:t>“</a:t>
            </a:r>
            <a:r>
              <a:rPr lang="en-US" i="1" dirty="0"/>
              <a:t>To collect on a life insurance policy, the insured must be dead. To collect on an accident insurance policy, the insured must have had an accident. To collect on a health insurance policy, the insured must have a policy.”</a:t>
            </a:r>
            <a:br>
              <a:rPr lang="en-US" i="1" dirty="0"/>
            </a:br>
            <a:endParaRPr lang="en-US" i="1" dirty="0"/>
          </a:p>
          <a:p>
            <a:pPr lvl="1"/>
            <a:r>
              <a:rPr lang="en-US" dirty="0"/>
              <a:t>The loss wasn’t measurable</a:t>
            </a:r>
          </a:p>
          <a:p>
            <a:pPr lvl="1"/>
            <a:r>
              <a:rPr lang="en-US" dirty="0"/>
              <a:t>They worried that they couldn’t distinguish between sick people and healthy people</a:t>
            </a:r>
          </a:p>
          <a:p>
            <a:endParaRPr lang="en-US" dirty="0"/>
          </a:p>
        </p:txBody>
      </p:sp>
    </p:spTree>
    <p:extLst>
      <p:ext uri="{BB962C8B-B14F-4D97-AF65-F5344CB8AC3E}">
        <p14:creationId xmlns:p14="http://schemas.microsoft.com/office/powerpoint/2010/main" val="31998368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635D-0D4F-474E-9148-53A0A2A9A528}"/>
              </a:ext>
            </a:extLst>
          </p:cNvPr>
          <p:cNvSpPr>
            <a:spLocks noGrp="1"/>
          </p:cNvSpPr>
          <p:nvPr>
            <p:ph type="title"/>
          </p:nvPr>
        </p:nvSpPr>
        <p:spPr/>
        <p:txBody>
          <a:bodyPr/>
          <a:lstStyle/>
          <a:p>
            <a:r>
              <a:rPr lang="en-US" dirty="0"/>
              <a:t>Adverse selection</a:t>
            </a:r>
          </a:p>
        </p:txBody>
      </p:sp>
      <p:sp>
        <p:nvSpPr>
          <p:cNvPr id="3" name="Content Placeholder 2">
            <a:extLst>
              <a:ext uri="{FF2B5EF4-FFF2-40B4-BE49-F238E27FC236}">
                <a16:creationId xmlns:a16="http://schemas.microsoft.com/office/drawing/2014/main" id="{D0E11536-4AF1-4F18-BB19-4FF709CAE51B}"/>
              </a:ext>
            </a:extLst>
          </p:cNvPr>
          <p:cNvSpPr>
            <a:spLocks noGrp="1"/>
          </p:cNvSpPr>
          <p:nvPr>
            <p:ph idx="1"/>
          </p:nvPr>
        </p:nvSpPr>
        <p:spPr/>
        <p:txBody>
          <a:bodyPr/>
          <a:lstStyle/>
          <a:p>
            <a:r>
              <a:rPr lang="en-US" dirty="0"/>
              <a:t>Problem of asymmetric information</a:t>
            </a:r>
          </a:p>
          <a:p>
            <a:r>
              <a:rPr lang="en-US" dirty="0"/>
              <a:t>One party to a transaction has more information than the other party. </a:t>
            </a:r>
          </a:p>
          <a:p>
            <a:r>
              <a:rPr lang="en-US" dirty="0"/>
              <a:t>It creates inefficiency and can lead to market failure</a:t>
            </a:r>
          </a:p>
          <a:p>
            <a:pPr marL="0" indent="0">
              <a:buNone/>
            </a:pPr>
            <a:endParaRPr lang="en-US" dirty="0"/>
          </a:p>
          <a:p>
            <a:endParaRPr lang="en-US" dirty="0"/>
          </a:p>
        </p:txBody>
      </p:sp>
    </p:spTree>
    <p:extLst>
      <p:ext uri="{BB962C8B-B14F-4D97-AF65-F5344CB8AC3E}">
        <p14:creationId xmlns:p14="http://schemas.microsoft.com/office/powerpoint/2010/main" val="14643622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4904-2A57-4439-8947-B4804B808CB7}"/>
              </a:ext>
            </a:extLst>
          </p:cNvPr>
          <p:cNvSpPr>
            <a:spLocks noGrp="1"/>
          </p:cNvSpPr>
          <p:nvPr>
            <p:ph type="title"/>
          </p:nvPr>
        </p:nvSpPr>
        <p:spPr/>
        <p:txBody>
          <a:bodyPr/>
          <a:lstStyle/>
          <a:p>
            <a:r>
              <a:rPr lang="en-US" dirty="0"/>
              <a:t>Example – homeowner’s insurance</a:t>
            </a:r>
          </a:p>
        </p:txBody>
      </p:sp>
      <p:sp>
        <p:nvSpPr>
          <p:cNvPr id="3" name="Content Placeholder 2">
            <a:extLst>
              <a:ext uri="{FF2B5EF4-FFF2-40B4-BE49-F238E27FC236}">
                <a16:creationId xmlns:a16="http://schemas.microsoft.com/office/drawing/2014/main" id="{00C2172F-245C-4E4F-9BE5-C090B610C5AE}"/>
              </a:ext>
            </a:extLst>
          </p:cNvPr>
          <p:cNvSpPr>
            <a:spLocks noGrp="1"/>
          </p:cNvSpPr>
          <p:nvPr>
            <p:ph idx="1"/>
          </p:nvPr>
        </p:nvSpPr>
        <p:spPr/>
        <p:txBody>
          <a:bodyPr/>
          <a:lstStyle/>
          <a:p>
            <a:r>
              <a:rPr lang="en-US" dirty="0"/>
              <a:t>Suppose insurance company wants to provide fire insurance to 100 homeowners, each with a house worth $200,000.</a:t>
            </a:r>
          </a:p>
          <a:p>
            <a:r>
              <a:rPr lang="en-US" dirty="0"/>
              <a:t>Firm calculates that among these 100 homes, 80 are low risk, with a 1% chance of catching fire in a year. </a:t>
            </a:r>
          </a:p>
          <a:p>
            <a:r>
              <a:rPr lang="en-US" dirty="0"/>
              <a:t>Among these homes, what is the amount of money the insurance company can expect to pay out in a year?</a:t>
            </a:r>
          </a:p>
          <a:p>
            <a:pPr marL="457200" lvl="1" indent="0">
              <a:buNone/>
            </a:pPr>
            <a:endParaRPr lang="en-US" dirty="0"/>
          </a:p>
        </p:txBody>
      </p:sp>
    </p:spTree>
    <p:extLst>
      <p:ext uri="{BB962C8B-B14F-4D97-AF65-F5344CB8AC3E}">
        <p14:creationId xmlns:p14="http://schemas.microsoft.com/office/powerpoint/2010/main" val="34043932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4904-2A57-4439-8947-B4804B808CB7}"/>
              </a:ext>
            </a:extLst>
          </p:cNvPr>
          <p:cNvSpPr>
            <a:spLocks noGrp="1"/>
          </p:cNvSpPr>
          <p:nvPr>
            <p:ph type="title"/>
          </p:nvPr>
        </p:nvSpPr>
        <p:spPr/>
        <p:txBody>
          <a:bodyPr/>
          <a:lstStyle/>
          <a:p>
            <a:r>
              <a:rPr lang="en-US" dirty="0"/>
              <a:t>Example – homeowner’s insurance</a:t>
            </a:r>
          </a:p>
        </p:txBody>
      </p:sp>
      <p:sp>
        <p:nvSpPr>
          <p:cNvPr id="3" name="Content Placeholder 2">
            <a:extLst>
              <a:ext uri="{FF2B5EF4-FFF2-40B4-BE49-F238E27FC236}">
                <a16:creationId xmlns:a16="http://schemas.microsoft.com/office/drawing/2014/main" id="{00C2172F-245C-4E4F-9BE5-C090B610C5AE}"/>
              </a:ext>
            </a:extLst>
          </p:cNvPr>
          <p:cNvSpPr>
            <a:spLocks noGrp="1"/>
          </p:cNvSpPr>
          <p:nvPr>
            <p:ph idx="1"/>
          </p:nvPr>
        </p:nvSpPr>
        <p:spPr/>
        <p:txBody>
          <a:bodyPr/>
          <a:lstStyle/>
          <a:p>
            <a:r>
              <a:rPr lang="en-US" dirty="0"/>
              <a:t>Suppose insurance company wants to provide fire insurance to 100 homeowners, each with a house worth $200,000.</a:t>
            </a:r>
          </a:p>
          <a:p>
            <a:r>
              <a:rPr lang="en-US" dirty="0"/>
              <a:t>Firm calculates that among these 100 homes, 80 are low risk, with a 1% chance of catching fire in a year. On average, 0.01 x 80 homes would burn in a year = .8</a:t>
            </a:r>
          </a:p>
          <a:p>
            <a:r>
              <a:rPr lang="en-US" dirty="0"/>
              <a:t>Among these homes, what is the amount of money the insurance company can expect to pay out in a year?</a:t>
            </a:r>
          </a:p>
          <a:p>
            <a:pPr marL="457200" lvl="1" indent="0">
              <a:buNone/>
            </a:pPr>
            <a:r>
              <a:rPr lang="en-US" dirty="0"/>
              <a:t>Expected loss 	= probability of loss x amount paid in the event of loss</a:t>
            </a:r>
          </a:p>
          <a:p>
            <a:pPr marL="457200" lvl="1" indent="0">
              <a:buNone/>
            </a:pPr>
            <a:r>
              <a:rPr lang="en-US" dirty="0"/>
              <a:t>			= .01 x $200,000</a:t>
            </a:r>
          </a:p>
          <a:p>
            <a:pPr marL="457200" lvl="1" indent="0">
              <a:buNone/>
            </a:pPr>
            <a:r>
              <a:rPr lang="en-US" dirty="0"/>
              <a:t>			= $2,000</a:t>
            </a:r>
          </a:p>
        </p:txBody>
      </p:sp>
    </p:spTree>
    <p:extLst>
      <p:ext uri="{BB962C8B-B14F-4D97-AF65-F5344CB8AC3E}">
        <p14:creationId xmlns:p14="http://schemas.microsoft.com/office/powerpoint/2010/main" val="23531710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4904-2A57-4439-8947-B4804B808CB7}"/>
              </a:ext>
            </a:extLst>
          </p:cNvPr>
          <p:cNvSpPr>
            <a:spLocks noGrp="1"/>
          </p:cNvSpPr>
          <p:nvPr>
            <p:ph type="title"/>
          </p:nvPr>
        </p:nvSpPr>
        <p:spPr/>
        <p:txBody>
          <a:bodyPr/>
          <a:lstStyle/>
          <a:p>
            <a:r>
              <a:rPr lang="en-US" dirty="0"/>
              <a:t>Example – homeowner’s insurance</a:t>
            </a:r>
          </a:p>
        </p:txBody>
      </p:sp>
      <p:sp>
        <p:nvSpPr>
          <p:cNvPr id="3" name="Content Placeholder 2">
            <a:extLst>
              <a:ext uri="{FF2B5EF4-FFF2-40B4-BE49-F238E27FC236}">
                <a16:creationId xmlns:a16="http://schemas.microsoft.com/office/drawing/2014/main" id="{00C2172F-245C-4E4F-9BE5-C090B610C5AE}"/>
              </a:ext>
            </a:extLst>
          </p:cNvPr>
          <p:cNvSpPr>
            <a:spLocks noGrp="1"/>
          </p:cNvSpPr>
          <p:nvPr>
            <p:ph idx="1"/>
          </p:nvPr>
        </p:nvSpPr>
        <p:spPr/>
        <p:txBody>
          <a:bodyPr/>
          <a:lstStyle/>
          <a:p>
            <a:r>
              <a:rPr lang="en-US" dirty="0"/>
              <a:t>The remaining 20 homes have faulty wiring and are high risk, with a 20% chance of catching fire. On average, how many of these homes would burn in a year?</a:t>
            </a:r>
            <a:r>
              <a:rPr lang="en-US" u="sng" dirty="0"/>
              <a:t>		</a:t>
            </a:r>
            <a:endParaRPr lang="en-US" dirty="0"/>
          </a:p>
          <a:p>
            <a:r>
              <a:rPr lang="en-US" dirty="0"/>
              <a:t>Among these homes, what is the amount of money the insurance company can expect to pay out in a year?</a:t>
            </a:r>
          </a:p>
          <a:p>
            <a:pPr marL="457200" lvl="1" indent="0">
              <a:buNone/>
            </a:pPr>
            <a:r>
              <a:rPr lang="en-US" dirty="0"/>
              <a:t>Expected loss 	= __________</a:t>
            </a:r>
          </a:p>
        </p:txBody>
      </p:sp>
    </p:spTree>
    <p:extLst>
      <p:ext uri="{BB962C8B-B14F-4D97-AF65-F5344CB8AC3E}">
        <p14:creationId xmlns:p14="http://schemas.microsoft.com/office/powerpoint/2010/main" val="92641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Economic history lets us answer “big picture questions”</a:t>
            </a:r>
            <a:br>
              <a:rPr lang="en-US" dirty="0" smtClean="0"/>
            </a:br>
            <a:endParaRPr lang="en-US" dirty="0"/>
          </a:p>
        </p:txBody>
      </p:sp>
      <p:sp>
        <p:nvSpPr>
          <p:cNvPr id="3" name="Content Placeholder 2"/>
          <p:cNvSpPr>
            <a:spLocks noGrp="1"/>
          </p:cNvSpPr>
          <p:nvPr>
            <p:ph idx="1"/>
          </p:nvPr>
        </p:nvSpPr>
        <p:spPr/>
        <p:txBody>
          <a:bodyPr/>
          <a:lstStyle/>
          <a:p>
            <a:pPr marL="0" indent="0">
              <a:buNone/>
            </a:pPr>
            <a:endParaRPr lang="en-US" dirty="0" smtClean="0"/>
          </a:p>
          <a:p>
            <a:pPr lvl="1"/>
            <a:r>
              <a:rPr lang="en-US" dirty="0" smtClean="0"/>
              <a:t>How did we develop as a nation or across nations?</a:t>
            </a:r>
            <a:br>
              <a:rPr lang="en-US" dirty="0" smtClean="0"/>
            </a:br>
            <a:endParaRPr lang="en-US" dirty="0" smtClean="0"/>
          </a:p>
          <a:p>
            <a:pPr lvl="1"/>
            <a:r>
              <a:rPr lang="en-US" dirty="0" smtClean="0"/>
              <a:t>How have different groups experienced development?</a:t>
            </a:r>
            <a:br>
              <a:rPr lang="en-US" dirty="0" smtClean="0"/>
            </a:br>
            <a:endParaRPr lang="en-US" dirty="0" smtClean="0"/>
          </a:p>
          <a:p>
            <a:pPr lvl="1"/>
            <a:r>
              <a:rPr lang="en-US" dirty="0" smtClean="0"/>
              <a:t>What forces bring about differential development?</a:t>
            </a:r>
          </a:p>
          <a:p>
            <a:endParaRPr lang="en-US" dirty="0" smtClean="0"/>
          </a:p>
          <a:p>
            <a:endParaRPr lang="en-US" dirty="0"/>
          </a:p>
        </p:txBody>
      </p:sp>
    </p:spTree>
    <p:extLst>
      <p:ext uri="{BB962C8B-B14F-4D97-AF65-F5344CB8AC3E}">
        <p14:creationId xmlns:p14="http://schemas.microsoft.com/office/powerpoint/2010/main" val="7781005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ED6A2-AE76-43AD-B468-DA39A2B6A273}"/>
              </a:ext>
            </a:extLst>
          </p:cNvPr>
          <p:cNvSpPr>
            <a:spLocks noGrp="1"/>
          </p:cNvSpPr>
          <p:nvPr>
            <p:ph type="title"/>
          </p:nvPr>
        </p:nvSpPr>
        <p:spPr/>
        <p:txBody>
          <a:bodyPr/>
          <a:lstStyle/>
          <a:p>
            <a:r>
              <a:rPr lang="en-US" dirty="0"/>
              <a:t>A little insurance terminology</a:t>
            </a:r>
          </a:p>
        </p:txBody>
      </p:sp>
      <p:sp>
        <p:nvSpPr>
          <p:cNvPr id="3" name="Content Placeholder 2">
            <a:extLst>
              <a:ext uri="{FF2B5EF4-FFF2-40B4-BE49-F238E27FC236}">
                <a16:creationId xmlns:a16="http://schemas.microsoft.com/office/drawing/2014/main" id="{49272FD4-AFD0-40C2-95E2-8D78313728FD}"/>
              </a:ext>
            </a:extLst>
          </p:cNvPr>
          <p:cNvSpPr>
            <a:spLocks noGrp="1"/>
          </p:cNvSpPr>
          <p:nvPr>
            <p:ph idx="1"/>
          </p:nvPr>
        </p:nvSpPr>
        <p:spPr/>
        <p:txBody>
          <a:bodyPr/>
          <a:lstStyle/>
          <a:p>
            <a:r>
              <a:rPr lang="en-US" dirty="0"/>
              <a:t>Actuarially fair premium is a premium = expected loss in a year.</a:t>
            </a:r>
          </a:p>
          <a:p>
            <a:pPr lvl="1"/>
            <a:r>
              <a:rPr lang="en-US" dirty="0"/>
              <a:t>In real markets, premiums have a fee on top of this, called a “loading fee” so that insurance companies can pay administrative costs and earn profit.</a:t>
            </a:r>
          </a:p>
          <a:p>
            <a:r>
              <a:rPr lang="en-US" dirty="0"/>
              <a:t>In this example, with perfect information, the insurance companies would charge the low risk homeowners $2,000 per year, and would charge the higher risk homeowners $40,000 per year.</a:t>
            </a:r>
          </a:p>
          <a:p>
            <a:r>
              <a:rPr lang="en-US" dirty="0"/>
              <a:t>The premiums they collect would equal the losses they paid out:</a:t>
            </a:r>
          </a:p>
          <a:p>
            <a:pPr marL="457200" lvl="1" indent="0">
              <a:buNone/>
            </a:pPr>
            <a:r>
              <a:rPr lang="en-US" dirty="0"/>
              <a:t>($2,000 x 80) + ($40,000 x 20) = $960,000</a:t>
            </a:r>
          </a:p>
          <a:p>
            <a:pPr lvl="1"/>
            <a:r>
              <a:rPr lang="en-US" dirty="0"/>
              <a:t>Note: this is just the number of houses, on average, that could be expected to burn, multiplied by the replacement cost: 4.8 x $200,000</a:t>
            </a:r>
          </a:p>
        </p:txBody>
      </p:sp>
    </p:spTree>
    <p:extLst>
      <p:ext uri="{BB962C8B-B14F-4D97-AF65-F5344CB8AC3E}">
        <p14:creationId xmlns:p14="http://schemas.microsoft.com/office/powerpoint/2010/main" val="8800514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B65-2C51-4D7F-A98F-2CACD7A27D9F}"/>
              </a:ext>
            </a:extLst>
          </p:cNvPr>
          <p:cNvSpPr>
            <a:spLocks noGrp="1"/>
          </p:cNvSpPr>
          <p:nvPr>
            <p:ph type="title"/>
          </p:nvPr>
        </p:nvSpPr>
        <p:spPr/>
        <p:txBody>
          <a:bodyPr/>
          <a:lstStyle/>
          <a:p>
            <a:r>
              <a:rPr lang="en-US" dirty="0"/>
              <a:t>How would adverse selection change this?</a:t>
            </a:r>
          </a:p>
        </p:txBody>
      </p:sp>
      <p:sp>
        <p:nvSpPr>
          <p:cNvPr id="3" name="Content Placeholder 2">
            <a:extLst>
              <a:ext uri="{FF2B5EF4-FFF2-40B4-BE49-F238E27FC236}">
                <a16:creationId xmlns:a16="http://schemas.microsoft.com/office/drawing/2014/main" id="{93610047-BEB1-4B26-8869-1F6E96885DB3}"/>
              </a:ext>
            </a:extLst>
          </p:cNvPr>
          <p:cNvSpPr>
            <a:spLocks noGrp="1"/>
          </p:cNvSpPr>
          <p:nvPr>
            <p:ph idx="1"/>
          </p:nvPr>
        </p:nvSpPr>
        <p:spPr/>
        <p:txBody>
          <a:bodyPr/>
          <a:lstStyle/>
          <a:p>
            <a:r>
              <a:rPr lang="en-US" dirty="0"/>
              <a:t>What if the insurance company could not distinguish between low-risk and high-risk homeowners? It would know that 4.8 homes would burn down on average and expect to pay out $960,000 in claims.</a:t>
            </a:r>
          </a:p>
          <a:p>
            <a:r>
              <a:rPr lang="en-US" dirty="0"/>
              <a:t>It would charge each household the average premium of $9,600.</a:t>
            </a:r>
          </a:p>
          <a:p>
            <a:r>
              <a:rPr lang="en-US" dirty="0"/>
              <a:t>Which households would buy this?_________</a:t>
            </a:r>
          </a:p>
          <a:p>
            <a:r>
              <a:rPr lang="en-US" dirty="0"/>
              <a:t>How much money would the insurance company collect?_________</a:t>
            </a:r>
          </a:p>
          <a:p>
            <a:pPr marL="0" indent="0">
              <a:buNone/>
            </a:pPr>
            <a:endParaRPr lang="en-US" dirty="0"/>
          </a:p>
          <a:p>
            <a:r>
              <a:rPr lang="en-US" dirty="0"/>
              <a:t>How much money would the insurance company pay out?_________</a:t>
            </a:r>
          </a:p>
        </p:txBody>
      </p:sp>
    </p:spTree>
    <p:extLst>
      <p:ext uri="{BB962C8B-B14F-4D97-AF65-F5344CB8AC3E}">
        <p14:creationId xmlns:p14="http://schemas.microsoft.com/office/powerpoint/2010/main" val="4022581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67DB-43E0-4B0D-A788-14DAE1920D09}"/>
              </a:ext>
            </a:extLst>
          </p:cNvPr>
          <p:cNvSpPr>
            <a:spLocks noGrp="1"/>
          </p:cNvSpPr>
          <p:nvPr>
            <p:ph type="title"/>
          </p:nvPr>
        </p:nvSpPr>
        <p:spPr/>
        <p:txBody>
          <a:bodyPr/>
          <a:lstStyle/>
          <a:p>
            <a:r>
              <a:rPr lang="en-US" dirty="0"/>
              <a:t>Let’s see how this works.</a:t>
            </a:r>
          </a:p>
        </p:txBody>
      </p:sp>
      <p:sp>
        <p:nvSpPr>
          <p:cNvPr id="3" name="Content Placeholder 2">
            <a:extLst>
              <a:ext uri="{FF2B5EF4-FFF2-40B4-BE49-F238E27FC236}">
                <a16:creationId xmlns:a16="http://schemas.microsoft.com/office/drawing/2014/main" id="{EA1FDC64-6E11-4056-99A6-7B1BB9DA861D}"/>
              </a:ext>
            </a:extLst>
          </p:cNvPr>
          <p:cNvSpPr>
            <a:spLocks noGrp="1"/>
          </p:cNvSpPr>
          <p:nvPr>
            <p:ph idx="1"/>
          </p:nvPr>
        </p:nvSpPr>
        <p:spPr/>
        <p:txBody>
          <a:bodyPr/>
          <a:lstStyle/>
          <a:p>
            <a:r>
              <a:rPr lang="en-US" dirty="0"/>
              <a:t>I’m assigning you all a character, with a description and the probability of your character incurring minor medical costs in a year (in the US right now, about $8,000 annually) and major medical costs ($200,000).</a:t>
            </a:r>
          </a:p>
          <a:p>
            <a:r>
              <a:rPr lang="en-US" dirty="0"/>
              <a:t>I want you to do two things:</a:t>
            </a:r>
          </a:p>
          <a:p>
            <a:pPr lvl="1"/>
            <a:r>
              <a:rPr lang="en-US" dirty="0"/>
              <a:t>Calculate the expected medical costs your character faces</a:t>
            </a:r>
          </a:p>
          <a:p>
            <a:pPr lvl="1"/>
            <a:r>
              <a:rPr lang="en-US" dirty="0"/>
              <a:t>Make a monthly budget based on the average after-tax income for a single adult in the US (approx. $2350 per month).</a:t>
            </a:r>
          </a:p>
          <a:p>
            <a:pPr lvl="2"/>
            <a:r>
              <a:rPr lang="en-US" dirty="0"/>
              <a:t>Include rent, food, utilities, clothing, transportation, entertainment (and anything else you might need)</a:t>
            </a:r>
          </a:p>
          <a:p>
            <a:pPr lvl="2"/>
            <a:r>
              <a:rPr lang="en-US" dirty="0"/>
              <a:t>How much “leftover” money do you have?</a:t>
            </a:r>
          </a:p>
          <a:p>
            <a:pPr marL="457200" lvl="1" indent="0">
              <a:buNone/>
            </a:pPr>
            <a:endParaRPr lang="en-US" dirty="0"/>
          </a:p>
        </p:txBody>
      </p:sp>
    </p:spTree>
    <p:extLst>
      <p:ext uri="{BB962C8B-B14F-4D97-AF65-F5344CB8AC3E}">
        <p14:creationId xmlns:p14="http://schemas.microsoft.com/office/powerpoint/2010/main" val="8458991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changes?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612041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C3E7-648B-47FE-AC57-64DCD5897FAA}"/>
              </a:ext>
            </a:extLst>
          </p:cNvPr>
          <p:cNvSpPr>
            <a:spLocks noGrp="1"/>
          </p:cNvSpPr>
          <p:nvPr>
            <p:ph type="title"/>
          </p:nvPr>
        </p:nvSpPr>
        <p:spPr/>
        <p:txBody>
          <a:bodyPr>
            <a:normAutofit/>
          </a:bodyPr>
          <a:lstStyle/>
          <a:p>
            <a:r>
              <a:rPr lang="en-US" dirty="0"/>
              <a:t>This starts to change, first with reforms to medical education</a:t>
            </a:r>
          </a:p>
        </p:txBody>
      </p:sp>
      <p:sp>
        <p:nvSpPr>
          <p:cNvPr id="3" name="Content Placeholder 2">
            <a:extLst>
              <a:ext uri="{FF2B5EF4-FFF2-40B4-BE49-F238E27FC236}">
                <a16:creationId xmlns:a16="http://schemas.microsoft.com/office/drawing/2014/main" id="{CBD39811-92AA-4127-9A96-7CA94758974A}"/>
              </a:ext>
            </a:extLst>
          </p:cNvPr>
          <p:cNvSpPr>
            <a:spLocks noGrp="1"/>
          </p:cNvSpPr>
          <p:nvPr>
            <p:ph idx="1"/>
          </p:nvPr>
        </p:nvSpPr>
        <p:spPr/>
        <p:txBody>
          <a:bodyPr/>
          <a:lstStyle/>
          <a:p>
            <a:r>
              <a:rPr lang="en-US" sz="3000" dirty="0"/>
              <a:t>In 1900, there were 151 colleges </a:t>
            </a:r>
          </a:p>
          <a:p>
            <a:r>
              <a:rPr lang="en-US" sz="3000" dirty="0"/>
              <a:t>The majority of schools:</a:t>
            </a:r>
          </a:p>
          <a:p>
            <a:pPr lvl="1"/>
            <a:r>
              <a:rPr lang="en-US" sz="2600" dirty="0"/>
              <a:t>were proprietary (for-profit) and not affiliated with universities</a:t>
            </a:r>
          </a:p>
          <a:p>
            <a:pPr lvl="1"/>
            <a:r>
              <a:rPr lang="en-US" sz="2600" dirty="0"/>
              <a:t>did not require pre-medical college work</a:t>
            </a:r>
          </a:p>
          <a:p>
            <a:pPr lvl="1"/>
            <a:r>
              <a:rPr lang="en-US" sz="2600" dirty="0"/>
              <a:t>had short terms (4-6 months, 2 years)</a:t>
            </a:r>
          </a:p>
          <a:p>
            <a:pPr lvl="1"/>
            <a:r>
              <a:rPr lang="en-US" sz="2600" dirty="0"/>
              <a:t>required little or no lab work</a:t>
            </a:r>
          </a:p>
          <a:p>
            <a:pPr lvl="1"/>
            <a:r>
              <a:rPr lang="en-US" sz="2600" dirty="0"/>
              <a:t>focused on lectures instead of clinical experience</a:t>
            </a:r>
          </a:p>
          <a:p>
            <a:r>
              <a:rPr lang="en-US" sz="3000" dirty="0"/>
              <a:t>Johns Hopkins (1893) is the first school to require an undergraduate degree.</a:t>
            </a:r>
          </a:p>
          <a:p>
            <a:endParaRPr lang="en-US" dirty="0"/>
          </a:p>
        </p:txBody>
      </p:sp>
    </p:spTree>
    <p:extLst>
      <p:ext uri="{BB962C8B-B14F-4D97-AF65-F5344CB8AC3E}">
        <p14:creationId xmlns:p14="http://schemas.microsoft.com/office/powerpoint/2010/main" val="25912940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over time, medical care improves</a:t>
            </a:r>
          </a:p>
        </p:txBody>
      </p:sp>
      <p:sp>
        <p:nvSpPr>
          <p:cNvPr id="3" name="Content Placeholder 2"/>
          <p:cNvSpPr>
            <a:spLocks noGrp="1"/>
          </p:cNvSpPr>
          <p:nvPr>
            <p:ph idx="1"/>
          </p:nvPr>
        </p:nvSpPr>
        <p:spPr/>
        <p:txBody>
          <a:bodyPr>
            <a:normAutofit/>
          </a:bodyPr>
          <a:lstStyle/>
          <a:p>
            <a:r>
              <a:rPr lang="en-US" dirty="0"/>
              <a:t>AMA form’s Council on Medical Education in 1904 to promote higher standards in medical education to match those existing in Europe</a:t>
            </a:r>
          </a:p>
          <a:p>
            <a:r>
              <a:rPr lang="en-US" dirty="0"/>
              <a:t>1906: develops rating system for schools. Based on length of term, premed requirements, curricula and facilities</a:t>
            </a:r>
          </a:p>
          <a:p>
            <a:r>
              <a:rPr lang="en-US" dirty="0"/>
              <a:t>1908: engages Abraham Flexner of Carnegie Foundation to study medical education in the U.S. and “hasten the elimination” of substandard schools. Many shut down, and new physicians are much better educated.</a:t>
            </a:r>
          </a:p>
          <a:p>
            <a:endParaRPr lang="en-US" dirty="0"/>
          </a:p>
          <a:p>
            <a:endParaRPr lang="en-US" dirty="0"/>
          </a:p>
        </p:txBody>
      </p:sp>
    </p:spTree>
    <p:extLst>
      <p:ext uri="{BB962C8B-B14F-4D97-AF65-F5344CB8AC3E}">
        <p14:creationId xmlns:p14="http://schemas.microsoft.com/office/powerpoint/2010/main" val="37987976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Advances in some technology</a:t>
            </a:r>
          </a:p>
        </p:txBody>
      </p:sp>
      <p:sp>
        <p:nvSpPr>
          <p:cNvPr id="3" name="Content Placeholder 2"/>
          <p:cNvSpPr>
            <a:spLocks noGrp="1"/>
          </p:cNvSpPr>
          <p:nvPr>
            <p:ph idx="1"/>
          </p:nvPr>
        </p:nvSpPr>
        <p:spPr/>
        <p:txBody>
          <a:bodyPr/>
          <a:lstStyle/>
          <a:p>
            <a:r>
              <a:rPr lang="en-US" dirty="0"/>
              <a:t>X-ray invented in 1895</a:t>
            </a:r>
          </a:p>
          <a:p>
            <a:r>
              <a:rPr lang="en-US" dirty="0"/>
              <a:t>Improved medical education requires</a:t>
            </a:r>
            <a:br>
              <a:rPr lang="en-US" dirty="0"/>
            </a:br>
            <a:r>
              <a:rPr lang="en-US" dirty="0"/>
              <a:t>laboratories</a:t>
            </a:r>
          </a:p>
          <a:p>
            <a:r>
              <a:rPr lang="en-US" dirty="0"/>
              <a:t>Now doctors train in hospitals</a:t>
            </a:r>
          </a:p>
          <a:p>
            <a:pPr marL="0" indent="0">
              <a:buNone/>
            </a:pPr>
            <a:r>
              <a:rPr lang="en-US" dirty="0">
                <a:sym typeface="Wingdings" panose="05000000000000000000" pitchFamily="2" charset="2"/>
              </a:rPr>
              <a:t>Medicine begins to move to</a:t>
            </a:r>
            <a:br>
              <a:rPr lang="en-US" dirty="0">
                <a:sym typeface="Wingdings" panose="05000000000000000000" pitchFamily="2" charset="2"/>
              </a:rPr>
            </a:br>
            <a:r>
              <a:rPr lang="en-US" dirty="0">
                <a:sym typeface="Wingdings" panose="05000000000000000000" pitchFamily="2" charset="2"/>
              </a:rPr>
              <a:t>hospitals</a:t>
            </a:r>
            <a:endParaRPr lang="en-US" dirty="0"/>
          </a:p>
          <a:p>
            <a:endParaRPr lang="en-US" dirty="0"/>
          </a:p>
        </p:txBody>
      </p:sp>
      <p:sp>
        <p:nvSpPr>
          <p:cNvPr id="4" name="AutoShape 2" descr="Image result for early x ray machines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7061835" y="1926590"/>
            <a:ext cx="4685872" cy="3559810"/>
          </a:xfrm>
          <a:prstGeom prst="rect">
            <a:avLst/>
          </a:prstGeom>
        </p:spPr>
      </p:pic>
    </p:spTree>
    <p:extLst>
      <p:ext uri="{BB962C8B-B14F-4D97-AF65-F5344CB8AC3E}">
        <p14:creationId xmlns:p14="http://schemas.microsoft.com/office/powerpoint/2010/main" val="11474702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perception about hospitals changes</a:t>
            </a:r>
          </a:p>
        </p:txBody>
      </p:sp>
      <p:sp>
        <p:nvSpPr>
          <p:cNvPr id="3" name="Content Placeholder 2"/>
          <p:cNvSpPr>
            <a:spLocks noGrp="1"/>
          </p:cNvSpPr>
          <p:nvPr>
            <p:ph idx="1"/>
          </p:nvPr>
        </p:nvSpPr>
        <p:spPr/>
        <p:txBody>
          <a:bodyPr/>
          <a:lstStyle/>
          <a:p>
            <a:r>
              <a:rPr lang="en-US" dirty="0"/>
              <a:t>In 1900, popular magazines portray hospitals as something no one would go to:</a:t>
            </a:r>
          </a:p>
          <a:p>
            <a:pPr marL="457200" lvl="1" indent="0">
              <a:buNone/>
            </a:pPr>
            <a:r>
              <a:rPr lang="en-US" i="1" dirty="0"/>
              <a:t>“Send a sick girl out of my house? Why, I have never done such a thing in my life” </a:t>
            </a:r>
            <a:r>
              <a:rPr lang="en-US" dirty="0"/>
              <a:t>(Head of household to physician suggesting that housekeeper with diphtheria be taken to hospital), </a:t>
            </a:r>
            <a:r>
              <a:rPr lang="en-US" i="1" dirty="0"/>
              <a:t>Ladies Home Journal</a:t>
            </a:r>
            <a:r>
              <a:rPr lang="en-US" dirty="0"/>
              <a:t>, 1900.</a:t>
            </a:r>
          </a:p>
          <a:p>
            <a:r>
              <a:rPr lang="en-US" dirty="0"/>
              <a:t>Ads begin appearing that tout hospital safety and the ability of patients to be cared for around-the-clock by trained nurses</a:t>
            </a:r>
          </a:p>
          <a:p>
            <a:pPr marL="0" indent="0">
              <a:buNone/>
            </a:pPr>
            <a:endParaRPr lang="en-US" dirty="0"/>
          </a:p>
          <a:p>
            <a:pPr marL="457200" lvl="1" indent="0">
              <a:buNone/>
            </a:pPr>
            <a:endParaRPr lang="en-US" dirty="0"/>
          </a:p>
          <a:p>
            <a:endParaRPr lang="en-US" i="1" dirty="0"/>
          </a:p>
          <a:p>
            <a:pPr marL="0" indent="0">
              <a:buNone/>
            </a:pPr>
            <a:endParaRPr lang="en-US" dirty="0"/>
          </a:p>
        </p:txBody>
      </p:sp>
    </p:spTree>
    <p:extLst>
      <p:ext uri="{BB962C8B-B14F-4D97-AF65-F5344CB8AC3E}">
        <p14:creationId xmlns:p14="http://schemas.microsoft.com/office/powerpoint/2010/main" val="38647122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of times “hospital/s” mentioned in </a:t>
            </a:r>
            <a:r>
              <a:rPr lang="en-US" i="1" dirty="0"/>
              <a:t>Ladies Home Journal</a:t>
            </a:r>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39" y="2004166"/>
            <a:ext cx="8016658" cy="4722312"/>
          </a:xfrm>
          <a:prstGeom prst="rect">
            <a:avLst/>
          </a:prstGeom>
          <a:noFill/>
          <a:ln>
            <a:noFill/>
          </a:ln>
        </p:spPr>
      </p:pic>
    </p:spTree>
    <p:extLst>
      <p:ext uri="{BB962C8B-B14F-4D97-AF65-F5344CB8AC3E}">
        <p14:creationId xmlns:p14="http://schemas.microsoft.com/office/powerpoint/2010/main" val="30337276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Impact of WWI?	</a:t>
            </a:r>
          </a:p>
        </p:txBody>
      </p:sp>
      <p:sp>
        <p:nvSpPr>
          <p:cNvPr id="6" name="Content Placeholder 5"/>
          <p:cNvSpPr>
            <a:spLocks noGrp="1"/>
          </p:cNvSpPr>
          <p:nvPr>
            <p:ph idx="1"/>
          </p:nvPr>
        </p:nvSpPr>
        <p:spPr/>
        <p:txBody>
          <a:bodyPr>
            <a:normAutofit/>
          </a:bodyPr>
          <a:lstStyle/>
          <a:p>
            <a:r>
              <a:rPr lang="en-US" dirty="0"/>
              <a:t>American physicians worked overseas with physicians trained in European medical schools</a:t>
            </a:r>
          </a:p>
          <a:p>
            <a:r>
              <a:rPr lang="en-US" dirty="0"/>
              <a:t>American public routinely sees stories about field hospitals on the battlefield:</a:t>
            </a:r>
          </a:p>
          <a:p>
            <a:pPr lvl="1"/>
            <a:r>
              <a:rPr lang="en-US" dirty="0"/>
              <a:t>Ex: performing emergency operations in sterilizing rooms under “bomb proof” conditions</a:t>
            </a:r>
          </a:p>
          <a:p>
            <a:pPr lvl="1"/>
            <a:r>
              <a:rPr lang="en-US" dirty="0"/>
              <a:t>Arresting hemorrhaging</a:t>
            </a:r>
          </a:p>
          <a:p>
            <a:pPr lvl="1"/>
            <a:endParaRPr lang="en-US" dirty="0"/>
          </a:p>
        </p:txBody>
      </p:sp>
    </p:spTree>
    <p:extLst>
      <p:ext uri="{BB962C8B-B14F-4D97-AF65-F5344CB8AC3E}">
        <p14:creationId xmlns:p14="http://schemas.microsoft.com/office/powerpoint/2010/main" val="24630744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1405468" y="897467"/>
          <a:ext cx="8703732" cy="440266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989667" y="5367866"/>
            <a:ext cx="4774640" cy="276999"/>
          </a:xfrm>
          <a:prstGeom prst="rect">
            <a:avLst/>
          </a:prstGeom>
          <a:noFill/>
        </p:spPr>
        <p:txBody>
          <a:bodyPr wrap="none" rtlCol="0">
            <a:spAutoFit/>
          </a:bodyPr>
          <a:lstStyle/>
          <a:p>
            <a:r>
              <a:rPr lang="en-US" sz="1200" dirty="0" smtClean="0"/>
              <a:t>Calculated using </a:t>
            </a:r>
            <a:r>
              <a:rPr lang="en-US" sz="1200" dirty="0"/>
              <a:t>data from: http://www.ggdc.net/maddison/oriindex.htm</a:t>
            </a:r>
          </a:p>
        </p:txBody>
      </p:sp>
    </p:spTree>
    <p:extLst>
      <p:ext uri="{BB962C8B-B14F-4D97-AF65-F5344CB8AC3E}">
        <p14:creationId xmlns:p14="http://schemas.microsoft.com/office/powerpoint/2010/main" val="3536409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36801" y="1158821"/>
            <a:ext cx="8065452" cy="4631422"/>
          </a:xfrm>
          <a:prstGeom prst="rect">
            <a:avLst/>
          </a:prstGeom>
        </p:spPr>
      </p:pic>
    </p:spTree>
    <p:extLst>
      <p:ext uri="{BB962C8B-B14F-4D97-AF65-F5344CB8AC3E}">
        <p14:creationId xmlns:p14="http://schemas.microsoft.com/office/powerpoint/2010/main" val="17705250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though people are going to hospitals, medical care still not great</a:t>
            </a:r>
          </a:p>
        </p:txBody>
      </p:sp>
      <p:sp>
        <p:nvSpPr>
          <p:cNvPr id="3" name="Content Placeholder 2"/>
          <p:cNvSpPr>
            <a:spLocks noGrp="1"/>
          </p:cNvSpPr>
          <p:nvPr>
            <p:ph idx="1"/>
          </p:nvPr>
        </p:nvSpPr>
        <p:spPr/>
        <p:txBody>
          <a:bodyPr/>
          <a:lstStyle/>
          <a:p>
            <a:r>
              <a:rPr lang="en-US" dirty="0"/>
              <a:t>Good doctors know about hygiene, etc. Doctors still had no real tools.</a:t>
            </a:r>
          </a:p>
          <a:p>
            <a:r>
              <a:rPr lang="en-US" dirty="0"/>
              <a:t>Some of the interventions may have made things worse off.</a:t>
            </a:r>
          </a:p>
          <a:p>
            <a:pPr lvl="1"/>
            <a:r>
              <a:rPr lang="en-US" dirty="0"/>
              <a:t>In 1900, 5% of infants are born in hospitals. By 1935, 75% of urban infants are born in hospitals.</a:t>
            </a:r>
          </a:p>
          <a:p>
            <a:pPr lvl="1"/>
            <a:r>
              <a:rPr lang="en-US" dirty="0"/>
              <a:t>But this transition does not improve health for mothers; maternal mortality does not decline until sulfa is available in 1937 (Thomasson &amp; </a:t>
            </a:r>
            <a:r>
              <a:rPr lang="en-US" dirty="0" err="1"/>
              <a:t>Treber</a:t>
            </a:r>
            <a:r>
              <a:rPr lang="en-US" dirty="0"/>
              <a:t> 2008)</a:t>
            </a:r>
          </a:p>
          <a:p>
            <a:endParaRPr lang="en-US" dirty="0"/>
          </a:p>
          <a:p>
            <a:endParaRPr lang="en-US" dirty="0"/>
          </a:p>
        </p:txBody>
      </p:sp>
    </p:spTree>
    <p:extLst>
      <p:ext uri="{BB962C8B-B14F-4D97-AF65-F5344CB8AC3E}">
        <p14:creationId xmlns:p14="http://schemas.microsoft.com/office/powerpoint/2010/main" val="31213732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by the mid 1920s, it’s not really effective</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369316" y="2295892"/>
            <a:ext cx="3653621" cy="4135677"/>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639648" y="2392147"/>
            <a:ext cx="4544013" cy="3580095"/>
          </a:xfrm>
          <a:prstGeom prst="rect">
            <a:avLst/>
          </a:prstGeom>
          <a:noFill/>
          <a:ln>
            <a:noFill/>
          </a:ln>
        </p:spPr>
      </p:pic>
      <p:sp>
        <p:nvSpPr>
          <p:cNvPr id="6" name="TextBox 5"/>
          <p:cNvSpPr txBox="1"/>
          <p:nvPr/>
        </p:nvSpPr>
        <p:spPr>
          <a:xfrm>
            <a:off x="4398356" y="6166669"/>
            <a:ext cx="2658933" cy="369332"/>
          </a:xfrm>
          <a:prstGeom prst="rect">
            <a:avLst/>
          </a:prstGeom>
          <a:noFill/>
        </p:spPr>
        <p:txBody>
          <a:bodyPr wrap="none" rtlCol="0">
            <a:spAutoFit/>
          </a:bodyPr>
          <a:lstStyle/>
          <a:p>
            <a:r>
              <a:rPr lang="en-US" i="1" dirty="0"/>
              <a:t>New York Times</a:t>
            </a:r>
            <a:r>
              <a:rPr lang="en-US" dirty="0"/>
              <a:t>, July 1924</a:t>
            </a:r>
          </a:p>
        </p:txBody>
      </p:sp>
    </p:spTree>
    <p:extLst>
      <p:ext uri="{BB962C8B-B14F-4D97-AF65-F5344CB8AC3E}">
        <p14:creationId xmlns:p14="http://schemas.microsoft.com/office/powerpoint/2010/main" val="7325901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A46F-6BCA-4578-A4B5-5CA930EFF14E}"/>
              </a:ext>
            </a:extLst>
          </p:cNvPr>
          <p:cNvSpPr>
            <a:spLocks noGrp="1"/>
          </p:cNvSpPr>
          <p:nvPr>
            <p:ph type="title"/>
          </p:nvPr>
        </p:nvSpPr>
        <p:spPr/>
        <p:txBody>
          <a:bodyPr/>
          <a:lstStyle/>
          <a:p>
            <a:r>
              <a:rPr lang="en-US" dirty="0"/>
              <a:t>As hospitals become more popular, medical costs rise</a:t>
            </a:r>
          </a:p>
        </p:txBody>
      </p:sp>
      <p:sp>
        <p:nvSpPr>
          <p:cNvPr id="3" name="Content Placeholder 2">
            <a:extLst>
              <a:ext uri="{FF2B5EF4-FFF2-40B4-BE49-F238E27FC236}">
                <a16:creationId xmlns:a16="http://schemas.microsoft.com/office/drawing/2014/main" id="{189D08A6-591C-4A8D-9FFC-84C14993F3A3}"/>
              </a:ext>
            </a:extLst>
          </p:cNvPr>
          <p:cNvSpPr>
            <a:spLocks noGrp="1"/>
          </p:cNvSpPr>
          <p:nvPr>
            <p:ph idx="1"/>
          </p:nvPr>
        </p:nvSpPr>
        <p:spPr/>
        <p:txBody>
          <a:bodyPr/>
          <a:lstStyle/>
          <a:p>
            <a:r>
              <a:rPr lang="en-US" dirty="0"/>
              <a:t>By 1929, average families are spending $108 annually ($1,580 in today’s dollars) ($67 if no hospitalization, $261 if hospitalized)</a:t>
            </a:r>
          </a:p>
          <a:p>
            <a:pPr lvl="1"/>
            <a:r>
              <a:rPr lang="en-US" dirty="0"/>
              <a:t>Average income for middle-income families was about $1,620.</a:t>
            </a:r>
          </a:p>
          <a:p>
            <a:r>
              <a:rPr lang="en-US" dirty="0"/>
              <a:t>Hospitals are becoming more popular – by 1930, 60-70% of infants are born in hospitals</a:t>
            </a:r>
          </a:p>
          <a:p>
            <a:pPr lvl="1"/>
            <a:endParaRPr lang="en-US" dirty="0"/>
          </a:p>
        </p:txBody>
      </p:sp>
    </p:spTree>
    <p:extLst>
      <p:ext uri="{BB962C8B-B14F-4D97-AF65-F5344CB8AC3E}">
        <p14:creationId xmlns:p14="http://schemas.microsoft.com/office/powerpoint/2010/main" val="27993889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Current system starts to develop</a:t>
            </a:r>
          </a:p>
        </p:txBody>
      </p:sp>
      <p:sp>
        <p:nvSpPr>
          <p:cNvPr id="3" name="Content Placeholder 2"/>
          <p:cNvSpPr>
            <a:spLocks noGrp="1"/>
          </p:cNvSpPr>
          <p:nvPr>
            <p:ph idx="1"/>
          </p:nvPr>
        </p:nvSpPr>
        <p:spPr/>
        <p:txBody>
          <a:bodyPr>
            <a:normAutofit/>
          </a:bodyPr>
          <a:lstStyle/>
          <a:p>
            <a:r>
              <a:rPr lang="en-US" dirty="0"/>
              <a:t>First “Blue Cross” plan developed by a hospital, NOT an insurance company</a:t>
            </a:r>
          </a:p>
          <a:p>
            <a:r>
              <a:rPr lang="en-US" dirty="0"/>
              <a:t>Initially, designed to get people to pay hospital bills.</a:t>
            </a:r>
          </a:p>
          <a:p>
            <a:pPr lvl="1"/>
            <a:r>
              <a:rPr lang="en-US" dirty="0"/>
              <a:t>Baylor U hospital was behind on its current bills and overdue on its bonded construction debt</a:t>
            </a:r>
          </a:p>
          <a:p>
            <a:pPr lvl="1"/>
            <a:r>
              <a:rPr lang="en-US" dirty="0"/>
              <a:t>They hired Justin Ford Kimball, who had experience creating a disability fund for Dallas teachers, and recognized that a similar approach might help people budget for hospital care</a:t>
            </a:r>
          </a:p>
          <a:p>
            <a:pPr marL="914400" lvl="2" indent="0">
              <a:buNone/>
            </a:pPr>
            <a:r>
              <a:rPr lang="en-US" i="1" dirty="0"/>
              <a:t>“We spend a dollar or so at a time for cosmetics and do not notice the high cost. The ribbon counter clerk can pay $0.50, $0.75 or $1 a month, yet … it would take about twenty years to set aside a large hospital bill”</a:t>
            </a:r>
          </a:p>
          <a:p>
            <a:pPr lvl="1"/>
            <a:endParaRPr lang="en-US" dirty="0"/>
          </a:p>
          <a:p>
            <a:endParaRPr lang="en-US" dirty="0"/>
          </a:p>
        </p:txBody>
      </p:sp>
    </p:spTree>
    <p:custDataLst>
      <p:tags r:id="rId1"/>
    </p:custDataLst>
    <p:extLst>
      <p:ext uri="{BB962C8B-B14F-4D97-AF65-F5344CB8AC3E}">
        <p14:creationId xmlns:p14="http://schemas.microsoft.com/office/powerpoint/2010/main" val="30289228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69B9-54BF-419F-A8F1-C0B4836C51D5}"/>
              </a:ext>
            </a:extLst>
          </p:cNvPr>
          <p:cNvSpPr>
            <a:spLocks noGrp="1"/>
          </p:cNvSpPr>
          <p:nvPr>
            <p:ph type="title"/>
          </p:nvPr>
        </p:nvSpPr>
        <p:spPr/>
        <p:txBody>
          <a:bodyPr/>
          <a:lstStyle/>
          <a:p>
            <a:r>
              <a:rPr lang="en-US" dirty="0"/>
              <a:t>Key features</a:t>
            </a:r>
          </a:p>
        </p:txBody>
      </p:sp>
      <p:sp>
        <p:nvSpPr>
          <p:cNvPr id="3" name="Content Placeholder 2">
            <a:extLst>
              <a:ext uri="{FF2B5EF4-FFF2-40B4-BE49-F238E27FC236}">
                <a16:creationId xmlns:a16="http://schemas.microsoft.com/office/drawing/2014/main" id="{2DE100EE-9906-42C1-BC00-20A3910404CA}"/>
              </a:ext>
            </a:extLst>
          </p:cNvPr>
          <p:cNvSpPr>
            <a:spLocks noGrp="1"/>
          </p:cNvSpPr>
          <p:nvPr>
            <p:ph idx="1"/>
          </p:nvPr>
        </p:nvSpPr>
        <p:spPr/>
        <p:txBody>
          <a:bodyPr/>
          <a:lstStyle/>
          <a:p>
            <a:r>
              <a:rPr lang="en-US" dirty="0"/>
              <a:t>Offered Dallas teachers a plan where they could have up to 21 days of care for $6/year</a:t>
            </a:r>
          </a:p>
          <a:p>
            <a:r>
              <a:rPr lang="en-US" dirty="0"/>
              <a:t>Prepaid medical care, not exactly insurance:</a:t>
            </a:r>
          </a:p>
          <a:p>
            <a:r>
              <a:rPr lang="en-US" dirty="0"/>
              <a:t>The plan was community rated: members paid the same rate regardless of age, gender or health status</a:t>
            </a:r>
          </a:p>
          <a:p>
            <a:pPr lvl="1"/>
            <a:r>
              <a:rPr lang="en-US" dirty="0"/>
              <a:t>Experience rating is different: that’s when people pay premiums based on expected risk (like auto insurance)</a:t>
            </a:r>
          </a:p>
          <a:p>
            <a:endParaRPr lang="en-US" dirty="0"/>
          </a:p>
        </p:txBody>
      </p:sp>
    </p:spTree>
    <p:extLst>
      <p:ext uri="{BB962C8B-B14F-4D97-AF65-F5344CB8AC3E}">
        <p14:creationId xmlns:p14="http://schemas.microsoft.com/office/powerpoint/2010/main" val="26175410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89E5-19A1-4E88-83AB-4A6B7056C588}"/>
              </a:ext>
            </a:extLst>
          </p:cNvPr>
          <p:cNvSpPr>
            <a:spLocks noGrp="1"/>
          </p:cNvSpPr>
          <p:nvPr>
            <p:ph type="title"/>
          </p:nvPr>
        </p:nvSpPr>
        <p:spPr/>
        <p:txBody>
          <a:bodyPr/>
          <a:lstStyle/>
          <a:p>
            <a:r>
              <a:rPr lang="en-US" dirty="0"/>
              <a:t>How does the Baylor plan not immediately collapse due to adverse selection?</a:t>
            </a:r>
          </a:p>
        </p:txBody>
      </p:sp>
      <p:sp>
        <p:nvSpPr>
          <p:cNvPr id="3" name="Content Placeholder 2">
            <a:extLst>
              <a:ext uri="{FF2B5EF4-FFF2-40B4-BE49-F238E27FC236}">
                <a16:creationId xmlns:a16="http://schemas.microsoft.com/office/drawing/2014/main" id="{71FA4DB1-C766-4663-9927-339FE05931A3}"/>
              </a:ext>
            </a:extLst>
          </p:cNvPr>
          <p:cNvSpPr>
            <a:spLocks noGrp="1"/>
          </p:cNvSpPr>
          <p:nvPr>
            <p:ph idx="1"/>
          </p:nvPr>
        </p:nvSpPr>
        <p:spPr/>
        <p:txBody>
          <a:bodyPr/>
          <a:lstStyle/>
          <a:p>
            <a:r>
              <a:rPr lang="en-US" dirty="0"/>
              <a:t>Didn’t sell to individuals – just employers. Required a certain number of people to sign up.</a:t>
            </a:r>
          </a:p>
          <a:p>
            <a:pPr lvl="1"/>
            <a:r>
              <a:rPr lang="en-US" dirty="0"/>
              <a:t>At first, limited coverage to dependents</a:t>
            </a:r>
          </a:p>
          <a:p>
            <a:r>
              <a:rPr lang="en-US" dirty="0"/>
              <a:t>People who are working are healthy</a:t>
            </a:r>
          </a:p>
          <a:p>
            <a:r>
              <a:rPr lang="en-US" dirty="0"/>
              <a:t>Low administrative costs – no agents needed</a:t>
            </a:r>
          </a:p>
          <a:p>
            <a:r>
              <a:rPr lang="en-US" dirty="0"/>
              <a:t>Excluded some conditions altogether (mental health, pre-existing conditions)</a:t>
            </a:r>
          </a:p>
          <a:p>
            <a:r>
              <a:rPr lang="en-US" dirty="0"/>
              <a:t>Waiting periods for things like maternity coverage</a:t>
            </a:r>
          </a:p>
        </p:txBody>
      </p:sp>
    </p:spTree>
    <p:extLst>
      <p:ext uri="{BB962C8B-B14F-4D97-AF65-F5344CB8AC3E}">
        <p14:creationId xmlns:p14="http://schemas.microsoft.com/office/powerpoint/2010/main" val="12458826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Great Depression</a:t>
            </a:r>
          </a:p>
        </p:txBody>
      </p:sp>
      <p:sp>
        <p:nvSpPr>
          <p:cNvPr id="3" name="Content Placeholder 2"/>
          <p:cNvSpPr>
            <a:spLocks noGrp="1"/>
          </p:cNvSpPr>
          <p:nvPr>
            <p:ph idx="1"/>
          </p:nvPr>
        </p:nvSpPr>
        <p:spPr/>
        <p:txBody>
          <a:bodyPr/>
          <a:lstStyle/>
          <a:p>
            <a:r>
              <a:rPr lang="en-US" dirty="0"/>
              <a:t>Hospital receipts per patient drop from $236.12 in 1929 to $59.26 in 1930.  Income elastic?</a:t>
            </a:r>
            <a:br>
              <a:rPr lang="en-US" dirty="0"/>
            </a:br>
            <a:endParaRPr lang="en-US" dirty="0"/>
          </a:p>
          <a:p>
            <a:pPr marL="0" indent="0">
              <a:buNone/>
            </a:pPr>
            <a:endParaRPr lang="en-US" sz="1800" dirty="0"/>
          </a:p>
        </p:txBody>
      </p:sp>
      <p:pic>
        <p:nvPicPr>
          <p:cNvPr id="4" name="Content Placeholder 3">
            <a:extLst>
              <a:ext uri="{FF2B5EF4-FFF2-40B4-BE49-F238E27FC236}">
                <a16:creationId xmlns:a16="http://schemas.microsoft.com/office/drawing/2014/main" id="{072DD4F4-3EE6-4CD5-BC7D-4B9EFFE2048F}"/>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0413" y="2977604"/>
            <a:ext cx="5029839" cy="3658065"/>
          </a:xfrm>
          <a:prstGeom prst="rect">
            <a:avLst/>
          </a:prstGeom>
          <a:noFill/>
          <a:ln>
            <a:noFill/>
          </a:ln>
        </p:spPr>
      </p:pic>
      <p:sp>
        <p:nvSpPr>
          <p:cNvPr id="6" name="TextBox 5">
            <a:extLst>
              <a:ext uri="{FF2B5EF4-FFF2-40B4-BE49-F238E27FC236}">
                <a16:creationId xmlns:a16="http://schemas.microsoft.com/office/drawing/2014/main" id="{AE4FF398-FA92-47AD-92BA-5C2E22CA09FC}"/>
              </a:ext>
            </a:extLst>
          </p:cNvPr>
          <p:cNvSpPr txBox="1"/>
          <p:nvPr/>
        </p:nvSpPr>
        <p:spPr>
          <a:xfrm>
            <a:off x="3698526" y="2540804"/>
            <a:ext cx="4400435" cy="369332"/>
          </a:xfrm>
          <a:prstGeom prst="rect">
            <a:avLst/>
          </a:prstGeom>
          <a:noFill/>
        </p:spPr>
        <p:txBody>
          <a:bodyPr wrap="none" rtlCol="0">
            <a:spAutoFit/>
          </a:bodyPr>
          <a:lstStyle/>
          <a:p>
            <a:r>
              <a:rPr lang="en-US" dirty="0"/>
              <a:t>Occupancy of nonprofit hospitals, 1927-1947</a:t>
            </a:r>
          </a:p>
        </p:txBody>
      </p:sp>
    </p:spTree>
    <p:custDataLst>
      <p:tags r:id="rId1"/>
    </p:custDataLst>
    <p:extLst>
      <p:ext uri="{BB962C8B-B14F-4D97-AF65-F5344CB8AC3E}">
        <p14:creationId xmlns:p14="http://schemas.microsoft.com/office/powerpoint/2010/main" val="19358712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EDF7-53B9-4ED9-8CA0-3F65D556FEFC}"/>
              </a:ext>
            </a:extLst>
          </p:cNvPr>
          <p:cNvSpPr>
            <a:spLocks noGrp="1"/>
          </p:cNvSpPr>
          <p:nvPr>
            <p:ph type="title"/>
          </p:nvPr>
        </p:nvSpPr>
        <p:spPr/>
        <p:txBody>
          <a:bodyPr/>
          <a:lstStyle/>
          <a:p>
            <a:r>
              <a:rPr lang="en-US" dirty="0"/>
              <a:t>Hospitals seek revenue</a:t>
            </a:r>
          </a:p>
        </p:txBody>
      </p:sp>
      <p:sp>
        <p:nvSpPr>
          <p:cNvPr id="3" name="Content Placeholder 2">
            <a:extLst>
              <a:ext uri="{FF2B5EF4-FFF2-40B4-BE49-F238E27FC236}">
                <a16:creationId xmlns:a16="http://schemas.microsoft.com/office/drawing/2014/main" id="{EF62EB55-6C53-4AC0-9036-0E6F78C64521}"/>
              </a:ext>
            </a:extLst>
          </p:cNvPr>
          <p:cNvSpPr>
            <a:spLocks noGrp="1"/>
          </p:cNvSpPr>
          <p:nvPr>
            <p:ph idx="1"/>
          </p:nvPr>
        </p:nvSpPr>
        <p:spPr/>
        <p:txBody>
          <a:bodyPr/>
          <a:lstStyle/>
          <a:p>
            <a:r>
              <a:rPr lang="en-US" dirty="0"/>
              <a:t>Prepayment plans become very popular as hospitals seek smooth stream of revenue.</a:t>
            </a:r>
          </a:p>
          <a:p>
            <a:r>
              <a:rPr lang="en-US" dirty="0"/>
              <a:t>AHA organizes them under “Blue Cross” to reduce </a:t>
            </a:r>
            <a:r>
              <a:rPr lang="en-US" dirty="0" err="1"/>
              <a:t>interplan</a:t>
            </a:r>
            <a:r>
              <a:rPr lang="en-US" dirty="0"/>
              <a:t>/interhospital competition.</a:t>
            </a:r>
          </a:p>
          <a:p>
            <a:r>
              <a:rPr lang="en-US" dirty="0"/>
              <a:t>Doctors and for-profit insurance companies still reluctant to take the plunge</a:t>
            </a:r>
          </a:p>
          <a:p>
            <a:endParaRPr lang="en-US" dirty="0"/>
          </a:p>
          <a:p>
            <a:endParaRPr lang="en-US" dirty="0"/>
          </a:p>
        </p:txBody>
      </p:sp>
    </p:spTree>
    <p:extLst>
      <p:ext uri="{BB962C8B-B14F-4D97-AF65-F5344CB8AC3E}">
        <p14:creationId xmlns:p14="http://schemas.microsoft.com/office/powerpoint/2010/main" val="18797049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Nationalized Health Insurance Round 2: Social Security</a:t>
            </a:r>
          </a:p>
        </p:txBody>
      </p:sp>
      <p:sp>
        <p:nvSpPr>
          <p:cNvPr id="3" name="Content Placeholder 2"/>
          <p:cNvSpPr>
            <a:spLocks noGrp="1"/>
          </p:cNvSpPr>
          <p:nvPr>
            <p:ph idx="1"/>
          </p:nvPr>
        </p:nvSpPr>
        <p:spPr/>
        <p:txBody>
          <a:bodyPr/>
          <a:lstStyle/>
          <a:p>
            <a:r>
              <a:rPr lang="en-US" dirty="0"/>
              <a:t>Committee on Economic Security named to study old-age, disability, health insurance.</a:t>
            </a:r>
          </a:p>
          <a:p>
            <a:r>
              <a:rPr lang="en-US" dirty="0"/>
              <a:t>Government anticipated strong opposition from the AMA.</a:t>
            </a:r>
          </a:p>
          <a:p>
            <a:r>
              <a:rPr lang="en-US" dirty="0"/>
              <a:t>Social Security passed without health insurance, which politicians believed would jeopardize passage of original bill.</a:t>
            </a:r>
          </a:p>
        </p:txBody>
      </p:sp>
    </p:spTree>
    <p:custDataLst>
      <p:tags r:id="rId1"/>
    </p:custDataLst>
    <p:extLst>
      <p:ext uri="{BB962C8B-B14F-4D97-AF65-F5344CB8AC3E}">
        <p14:creationId xmlns:p14="http://schemas.microsoft.com/office/powerpoint/2010/main" val="3827406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each nation’s share changes over time</a:t>
            </a:r>
            <a:endParaRPr lang="en-US" dirty="0"/>
          </a:p>
        </p:txBody>
      </p:sp>
      <p:pic>
        <p:nvPicPr>
          <p:cNvPr id="3" name="Picture 2"/>
          <p:cNvPicPr>
            <a:picLocks noChangeAspect="1"/>
          </p:cNvPicPr>
          <p:nvPr/>
        </p:nvPicPr>
        <p:blipFill>
          <a:blip r:embed="rId2"/>
          <a:stretch>
            <a:fillRect/>
          </a:stretch>
        </p:blipFill>
        <p:spPr>
          <a:xfrm>
            <a:off x="3125586" y="1690688"/>
            <a:ext cx="5358072" cy="4901706"/>
          </a:xfrm>
          <a:prstGeom prst="rect">
            <a:avLst/>
          </a:prstGeom>
        </p:spPr>
      </p:pic>
    </p:spTree>
    <p:extLst>
      <p:ext uri="{BB962C8B-B14F-4D97-AF65-F5344CB8AC3E}">
        <p14:creationId xmlns:p14="http://schemas.microsoft.com/office/powerpoint/2010/main" val="38373311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0734-2F6F-456F-AED7-2AD4EBB8FCAA}"/>
              </a:ext>
            </a:extLst>
          </p:cNvPr>
          <p:cNvSpPr>
            <a:spLocks noGrp="1"/>
          </p:cNvSpPr>
          <p:nvPr>
            <p:ph type="title"/>
          </p:nvPr>
        </p:nvSpPr>
        <p:spPr/>
        <p:txBody>
          <a:bodyPr/>
          <a:lstStyle/>
          <a:p>
            <a:r>
              <a:rPr lang="en-US" dirty="0"/>
              <a:t>Physicians finally come around</a:t>
            </a:r>
          </a:p>
        </p:txBody>
      </p:sp>
      <p:sp>
        <p:nvSpPr>
          <p:cNvPr id="4" name="Content Placeholder 2">
            <a:extLst>
              <a:ext uri="{FF2B5EF4-FFF2-40B4-BE49-F238E27FC236}">
                <a16:creationId xmlns:a16="http://schemas.microsoft.com/office/drawing/2014/main" id="{C875BC43-0F32-41A4-BFAE-E191090F5EF1}"/>
              </a:ext>
            </a:extLst>
          </p:cNvPr>
          <p:cNvSpPr>
            <a:spLocks noGrp="1"/>
          </p:cNvSpPr>
          <p:nvPr>
            <p:ph idx="1"/>
          </p:nvPr>
        </p:nvSpPr>
        <p:spPr>
          <a:xfrm>
            <a:off x="838200" y="1825625"/>
            <a:ext cx="10515600" cy="4351338"/>
          </a:xfrm>
        </p:spPr>
        <p:txBody>
          <a:bodyPr>
            <a:normAutofit/>
          </a:bodyPr>
          <a:lstStyle/>
          <a:p>
            <a:r>
              <a:rPr lang="en-US" dirty="0"/>
              <a:t>During discussions of the Social Security Bill, AMA strongly denounces compulsory health insurance.</a:t>
            </a:r>
          </a:p>
          <a:p>
            <a:r>
              <a:rPr lang="en-US" dirty="0"/>
              <a:t>Eventually develop their own plans to stave off government plans.</a:t>
            </a:r>
          </a:p>
          <a:p>
            <a:pPr lvl="1"/>
            <a:r>
              <a:rPr lang="en-US" dirty="0"/>
              <a:t>1939: California Physicians service becomes first medical prepayment plan</a:t>
            </a:r>
          </a:p>
          <a:p>
            <a:pPr lvl="1"/>
            <a:r>
              <a:rPr lang="en-US" dirty="0"/>
              <a:t>“Blue Shield” forms in the 1940s </a:t>
            </a:r>
          </a:p>
          <a:p>
            <a:r>
              <a:rPr lang="en-US" dirty="0"/>
              <a:t>Perhaps because the Depression led physician incomes to plummet 47% between 1929 and 1932?</a:t>
            </a:r>
          </a:p>
          <a:p>
            <a:r>
              <a:rPr lang="en-US" dirty="0"/>
              <a:t>Private physicians asked for medical relief payments during Depression.</a:t>
            </a:r>
          </a:p>
        </p:txBody>
      </p:sp>
    </p:spTree>
    <p:extLst>
      <p:ext uri="{BB962C8B-B14F-4D97-AF65-F5344CB8AC3E}">
        <p14:creationId xmlns:p14="http://schemas.microsoft.com/office/powerpoint/2010/main" val="13786507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643D7-5181-47EF-BBA4-682443FDF9DF}"/>
              </a:ext>
            </a:extLst>
          </p:cNvPr>
          <p:cNvSpPr>
            <a:spLocks noGrp="1"/>
          </p:cNvSpPr>
          <p:nvPr>
            <p:ph type="title"/>
          </p:nvPr>
        </p:nvSpPr>
        <p:spPr/>
        <p:txBody>
          <a:bodyPr/>
          <a:lstStyle/>
          <a:p>
            <a:r>
              <a:rPr lang="en-US" dirty="0"/>
              <a:t>Important differences between Blue Cross and Blue Shield</a:t>
            </a:r>
          </a:p>
        </p:txBody>
      </p:sp>
      <p:sp>
        <p:nvSpPr>
          <p:cNvPr id="3" name="Content Placeholder 2">
            <a:extLst>
              <a:ext uri="{FF2B5EF4-FFF2-40B4-BE49-F238E27FC236}">
                <a16:creationId xmlns:a16="http://schemas.microsoft.com/office/drawing/2014/main" id="{FCA715C8-62D4-4F7A-8F3C-F5796C4C0A2C}"/>
              </a:ext>
            </a:extLst>
          </p:cNvPr>
          <p:cNvSpPr>
            <a:spLocks noGrp="1"/>
          </p:cNvSpPr>
          <p:nvPr>
            <p:ph idx="1"/>
          </p:nvPr>
        </p:nvSpPr>
        <p:spPr/>
        <p:txBody>
          <a:bodyPr/>
          <a:lstStyle/>
          <a:p>
            <a:r>
              <a:rPr lang="en-US" dirty="0"/>
              <a:t>Blue Cross pays service benefits: you pay $6 per year and get 3 weeks of care.</a:t>
            </a:r>
          </a:p>
          <a:p>
            <a:r>
              <a:rPr lang="en-US" dirty="0"/>
              <a:t>Physicians want to retain their ability to price discriminate. </a:t>
            </a:r>
          </a:p>
          <a:p>
            <a:pPr lvl="1"/>
            <a:r>
              <a:rPr lang="en-US" dirty="0"/>
              <a:t/>
            </a:r>
            <a:br>
              <a:rPr lang="en-US" dirty="0"/>
            </a:br>
            <a:endParaRPr lang="en-US" dirty="0"/>
          </a:p>
          <a:p>
            <a:pPr lvl="1"/>
            <a:r>
              <a:rPr lang="en-US" dirty="0"/>
              <a:t>They structure Blue Shield as an indemnity benefit: the insurance company pays the member a fixed fee, and the provider is allowed to “balance bill” for the rest.</a:t>
            </a:r>
          </a:p>
        </p:txBody>
      </p:sp>
    </p:spTree>
    <p:extLst>
      <p:ext uri="{BB962C8B-B14F-4D97-AF65-F5344CB8AC3E}">
        <p14:creationId xmlns:p14="http://schemas.microsoft.com/office/powerpoint/2010/main" val="14778109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06F4E-CFD3-4114-A7B5-8BF02347D134}"/>
              </a:ext>
            </a:extLst>
          </p:cNvPr>
          <p:cNvSpPr>
            <a:spLocks noGrp="1"/>
          </p:cNvSpPr>
          <p:nvPr>
            <p:ph type="title"/>
          </p:nvPr>
        </p:nvSpPr>
        <p:spPr/>
        <p:txBody>
          <a:bodyPr/>
          <a:lstStyle/>
          <a:p>
            <a:r>
              <a:rPr lang="en-US" dirty="0"/>
              <a:t>Blue Cross/Blue Shield: allowed to form as nonprofits</a:t>
            </a:r>
          </a:p>
        </p:txBody>
      </p:sp>
      <p:sp>
        <p:nvSpPr>
          <p:cNvPr id="3" name="Content Placeholder 2">
            <a:extLst>
              <a:ext uri="{FF2B5EF4-FFF2-40B4-BE49-F238E27FC236}">
                <a16:creationId xmlns:a16="http://schemas.microsoft.com/office/drawing/2014/main" id="{D79BBCB0-FF32-4155-9CBC-D247A251396A}"/>
              </a:ext>
            </a:extLst>
          </p:cNvPr>
          <p:cNvSpPr>
            <a:spLocks noGrp="1"/>
          </p:cNvSpPr>
          <p:nvPr>
            <p:ph idx="1"/>
          </p:nvPr>
        </p:nvSpPr>
        <p:spPr/>
        <p:txBody>
          <a:bodyPr/>
          <a:lstStyle/>
          <a:p>
            <a:r>
              <a:rPr lang="en-US" dirty="0"/>
              <a:t>States pass special laws called “enabling legislation” that enables them to operate as nonprofits. This allows them to operate:</a:t>
            </a:r>
          </a:p>
          <a:p>
            <a:pPr lvl="1"/>
            <a:r>
              <a:rPr lang="en-US" dirty="0"/>
              <a:t>On a tax-exempt basis</a:t>
            </a:r>
          </a:p>
          <a:p>
            <a:pPr lvl="1"/>
            <a:r>
              <a:rPr lang="en-US" dirty="0"/>
              <a:t>Not have to meet usual insurance requirements for capital reserves</a:t>
            </a:r>
          </a:p>
        </p:txBody>
      </p:sp>
    </p:spTree>
    <p:extLst>
      <p:ext uri="{BB962C8B-B14F-4D97-AF65-F5344CB8AC3E}">
        <p14:creationId xmlns:p14="http://schemas.microsoft.com/office/powerpoint/2010/main" val="35862156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4CC2-25C5-4193-BA6C-555DA3A60BBD}"/>
              </a:ext>
            </a:extLst>
          </p:cNvPr>
          <p:cNvSpPr>
            <a:spLocks noGrp="1"/>
          </p:cNvSpPr>
          <p:nvPr>
            <p:ph type="title"/>
          </p:nvPr>
        </p:nvSpPr>
        <p:spPr/>
        <p:txBody>
          <a:bodyPr/>
          <a:lstStyle/>
          <a:p>
            <a:r>
              <a:rPr lang="en-US" dirty="0"/>
              <a:t>For-profit, commercial insurance firms start paying attention</a:t>
            </a:r>
          </a:p>
        </p:txBody>
      </p:sp>
      <p:sp>
        <p:nvSpPr>
          <p:cNvPr id="3" name="Content Placeholder 2">
            <a:extLst>
              <a:ext uri="{FF2B5EF4-FFF2-40B4-BE49-F238E27FC236}">
                <a16:creationId xmlns:a16="http://schemas.microsoft.com/office/drawing/2014/main" id="{333F2A34-B43C-44FF-A464-24C718D271AA}"/>
              </a:ext>
            </a:extLst>
          </p:cNvPr>
          <p:cNvSpPr>
            <a:spLocks noGrp="1"/>
          </p:cNvSpPr>
          <p:nvPr>
            <p:ph idx="1"/>
          </p:nvPr>
        </p:nvSpPr>
        <p:spPr/>
        <p:txBody>
          <a:bodyPr/>
          <a:lstStyle/>
          <a:p>
            <a:r>
              <a:rPr lang="en-US" dirty="0"/>
              <a:t>“…There are 20 stock insurance companies which are today issuing in this state Individual Medical Reimbursement, Hospitalization, and Sickness Expense Policies. About half of these have only recent gone into this field. </a:t>
            </a:r>
            <a:r>
              <a:rPr lang="en-US" i="1" dirty="0"/>
              <a:t>It is no doubt the interest aroused by the non-profit associations which has induced the regular insurance companies to extend their activities in this way</a:t>
            </a:r>
            <a:r>
              <a:rPr lang="en-US" dirty="0"/>
              <a:t>.”</a:t>
            </a:r>
          </a:p>
          <a:p>
            <a:pPr lvl="5"/>
            <a:r>
              <a:rPr lang="en-US" dirty="0"/>
              <a:t>Louis H. Pink, New York Superintendent of Insurance, 1939</a:t>
            </a:r>
          </a:p>
        </p:txBody>
      </p:sp>
    </p:spTree>
    <p:extLst>
      <p:ext uri="{BB962C8B-B14F-4D97-AF65-F5344CB8AC3E}">
        <p14:creationId xmlns:p14="http://schemas.microsoft.com/office/powerpoint/2010/main" val="3587400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35619-7D8D-4E72-958F-46FE04E1B4DA}"/>
              </a:ext>
            </a:extLst>
          </p:cNvPr>
          <p:cNvPicPr>
            <a:picLocks noChangeAspect="1"/>
          </p:cNvPicPr>
          <p:nvPr/>
        </p:nvPicPr>
        <p:blipFill>
          <a:blip r:embed="rId2"/>
          <a:stretch>
            <a:fillRect/>
          </a:stretch>
        </p:blipFill>
        <p:spPr>
          <a:xfrm>
            <a:off x="2164359" y="969292"/>
            <a:ext cx="6765510" cy="4919416"/>
          </a:xfrm>
          <a:prstGeom prst="rect">
            <a:avLst/>
          </a:prstGeom>
        </p:spPr>
      </p:pic>
    </p:spTree>
    <p:extLst>
      <p:ext uri="{BB962C8B-B14F-4D97-AF65-F5344CB8AC3E}">
        <p14:creationId xmlns:p14="http://schemas.microsoft.com/office/powerpoint/2010/main" val="34809708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1940s: The Perfect Storm</a:t>
            </a:r>
          </a:p>
        </p:txBody>
      </p:sp>
      <p:sp>
        <p:nvSpPr>
          <p:cNvPr id="3" name="Content Placeholder 2"/>
          <p:cNvSpPr>
            <a:spLocks noGrp="1"/>
          </p:cNvSpPr>
          <p:nvPr>
            <p:ph idx="1"/>
          </p:nvPr>
        </p:nvSpPr>
        <p:spPr/>
        <p:txBody>
          <a:bodyPr/>
          <a:lstStyle/>
          <a:p>
            <a:r>
              <a:rPr lang="en-US" dirty="0"/>
              <a:t>In 1940, 9% of the population is covered by private health insurance.</a:t>
            </a:r>
          </a:p>
          <a:p>
            <a:r>
              <a:rPr lang="en-US" dirty="0"/>
              <a:t>By 1953, 63% of the population is covered by health insurance.</a:t>
            </a:r>
          </a:p>
          <a:p>
            <a:r>
              <a:rPr lang="en-US" dirty="0"/>
              <a:t>What happened?</a:t>
            </a:r>
          </a:p>
          <a:p>
            <a:pPr lvl="1"/>
            <a:r>
              <a:rPr lang="en-US" dirty="0"/>
              <a:t>Medical miracles like sulfa and penicillin</a:t>
            </a:r>
          </a:p>
          <a:p>
            <a:pPr lvl="1"/>
            <a:r>
              <a:rPr lang="en-US" dirty="0"/>
              <a:t>A War</a:t>
            </a:r>
          </a:p>
          <a:p>
            <a:pPr>
              <a:buNone/>
            </a:pPr>
            <a:endParaRPr lang="en-US" dirty="0"/>
          </a:p>
          <a:p>
            <a:endParaRPr lang="en-US" dirty="0"/>
          </a:p>
        </p:txBody>
      </p:sp>
    </p:spTree>
    <p:custDataLst>
      <p:tags r:id="rId1"/>
    </p:custDataLst>
    <p:extLst>
      <p:ext uri="{BB962C8B-B14F-4D97-AF65-F5344CB8AC3E}">
        <p14:creationId xmlns:p14="http://schemas.microsoft.com/office/powerpoint/2010/main" val="42592953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Medical Miracles</a:t>
            </a:r>
          </a:p>
        </p:txBody>
      </p:sp>
      <p:pic>
        <p:nvPicPr>
          <p:cNvPr id="1027" name="Picture 3"/>
          <p:cNvPicPr>
            <a:picLocks noChangeAspect="1" noChangeArrowheads="1"/>
          </p:cNvPicPr>
          <p:nvPr/>
        </p:nvPicPr>
        <p:blipFill>
          <a:blip r:embed="rId3" cstate="print"/>
          <a:srcRect/>
          <a:stretch>
            <a:fillRect/>
          </a:stretch>
        </p:blipFill>
        <p:spPr bwMode="auto">
          <a:xfrm>
            <a:off x="1739193" y="1257838"/>
            <a:ext cx="3114675" cy="46863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6797700" y="2886834"/>
            <a:ext cx="3267075" cy="3228975"/>
          </a:xfrm>
          <a:prstGeom prst="rect">
            <a:avLst/>
          </a:prstGeom>
          <a:noFill/>
          <a:ln w="9525">
            <a:noFill/>
            <a:miter lim="800000"/>
            <a:headEnd/>
            <a:tailEnd/>
          </a:ln>
          <a:effectLst/>
        </p:spPr>
      </p:pic>
      <p:grpSp>
        <p:nvGrpSpPr>
          <p:cNvPr id="8" name="Group 7"/>
          <p:cNvGrpSpPr/>
          <p:nvPr/>
        </p:nvGrpSpPr>
        <p:grpSpPr>
          <a:xfrm>
            <a:off x="4810033" y="1143948"/>
            <a:ext cx="4718484" cy="624114"/>
            <a:chOff x="4383314" y="1059542"/>
            <a:chExt cx="4034972" cy="624114"/>
          </a:xfrm>
        </p:grpSpPr>
        <p:sp>
          <p:nvSpPr>
            <p:cNvPr id="9" name="TextBox 8"/>
            <p:cNvSpPr txBox="1"/>
            <p:nvPr/>
          </p:nvSpPr>
          <p:spPr>
            <a:xfrm>
              <a:off x="5355770" y="1059542"/>
              <a:ext cx="3062516" cy="523220"/>
            </a:xfrm>
            <a:prstGeom prst="rect">
              <a:avLst/>
            </a:prstGeom>
            <a:noFill/>
          </p:spPr>
          <p:txBody>
            <a:bodyPr wrap="square" rtlCol="0">
              <a:spAutoFit/>
            </a:bodyPr>
            <a:lstStyle/>
            <a:p>
              <a:r>
                <a:rPr lang="en-US" sz="2800" dirty="0"/>
                <a:t>Sulfa, December, 1936</a:t>
              </a:r>
            </a:p>
          </p:txBody>
        </p:sp>
        <p:cxnSp>
          <p:nvCxnSpPr>
            <p:cNvPr id="10" name="Straight Arrow Connector 9"/>
            <p:cNvCxnSpPr/>
            <p:nvPr/>
          </p:nvCxnSpPr>
          <p:spPr>
            <a:xfrm rot="10800000" flipV="1">
              <a:off x="4383314" y="1364341"/>
              <a:ext cx="972460" cy="319315"/>
            </a:xfrm>
            <a:prstGeom prst="straightConnector1">
              <a:avLst/>
            </a:prstGeom>
            <a:ln w="25400">
              <a:headEnd w="lg" len="lg"/>
              <a:tailEnd type="triangle" w="lg" len="lg"/>
            </a:ln>
          </p:spPr>
          <p:style>
            <a:lnRef idx="1">
              <a:schemeClr val="dk1"/>
            </a:lnRef>
            <a:fillRef idx="0">
              <a:schemeClr val="dk1"/>
            </a:fillRef>
            <a:effectRef idx="0">
              <a:schemeClr val="dk1"/>
            </a:effectRef>
            <a:fontRef idx="minor">
              <a:schemeClr val="tx1"/>
            </a:fontRef>
          </p:style>
        </p:cxnSp>
      </p:grpSp>
      <p:grpSp>
        <p:nvGrpSpPr>
          <p:cNvPr id="19" name="Group 18"/>
          <p:cNvGrpSpPr/>
          <p:nvPr/>
        </p:nvGrpSpPr>
        <p:grpSpPr>
          <a:xfrm>
            <a:off x="7587176" y="1662110"/>
            <a:ext cx="3080824" cy="996685"/>
            <a:chOff x="6063176" y="1662109"/>
            <a:chExt cx="3080824" cy="996685"/>
          </a:xfrm>
        </p:grpSpPr>
        <p:sp>
          <p:nvSpPr>
            <p:cNvPr id="12" name="TextBox 11"/>
            <p:cNvSpPr txBox="1"/>
            <p:nvPr/>
          </p:nvSpPr>
          <p:spPr>
            <a:xfrm>
              <a:off x="6425474" y="1662109"/>
              <a:ext cx="2718526" cy="954107"/>
            </a:xfrm>
            <a:prstGeom prst="rect">
              <a:avLst/>
            </a:prstGeom>
            <a:noFill/>
          </p:spPr>
          <p:txBody>
            <a:bodyPr wrap="square" rtlCol="0">
              <a:spAutoFit/>
            </a:bodyPr>
            <a:lstStyle/>
            <a:p>
              <a:r>
                <a:rPr lang="en-US" sz="2800" dirty="0"/>
                <a:t>Penicillin,</a:t>
              </a:r>
            </a:p>
            <a:p>
              <a:r>
                <a:rPr lang="en-US" sz="2800" dirty="0"/>
                <a:t>August, 1941</a:t>
              </a:r>
            </a:p>
          </p:txBody>
        </p:sp>
        <p:cxnSp>
          <p:nvCxnSpPr>
            <p:cNvPr id="13" name="Straight Arrow Connector 12"/>
            <p:cNvCxnSpPr/>
            <p:nvPr/>
          </p:nvCxnSpPr>
          <p:spPr>
            <a:xfrm rot="5400000">
              <a:off x="6009473" y="2217558"/>
              <a:ext cx="494939" cy="387534"/>
            </a:xfrm>
            <a:prstGeom prst="straightConnector1">
              <a:avLst/>
            </a:prstGeom>
            <a:ln w="25400">
              <a:headEnd w="lg" len="lg"/>
              <a:tailEnd type="triangle" w="lg" len="lg"/>
            </a:ln>
          </p:spPr>
          <p:style>
            <a:lnRef idx="1">
              <a:schemeClr val="dk1"/>
            </a:lnRef>
            <a:fillRef idx="0">
              <a:schemeClr val="dk1"/>
            </a:fillRef>
            <a:effectRef idx="0">
              <a:schemeClr val="dk1"/>
            </a:effectRef>
            <a:fontRef idx="minor">
              <a:schemeClr val="tx1"/>
            </a:fontRef>
          </p:style>
        </p:cxnSp>
      </p:grpSp>
    </p:spTree>
    <p:custDataLst>
      <p:tags r:id="rId1"/>
    </p:custDataLst>
    <p:extLst>
      <p:ext uri="{BB962C8B-B14F-4D97-AF65-F5344CB8AC3E}">
        <p14:creationId xmlns:p14="http://schemas.microsoft.com/office/powerpoint/2010/main" val="29104507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WWII</a:t>
            </a:r>
          </a:p>
        </p:txBody>
      </p:sp>
      <p:sp>
        <p:nvSpPr>
          <p:cNvPr id="3" name="Content Placeholder 2"/>
          <p:cNvSpPr>
            <a:spLocks noGrp="1"/>
          </p:cNvSpPr>
          <p:nvPr>
            <p:ph idx="1"/>
          </p:nvPr>
        </p:nvSpPr>
        <p:spPr/>
        <p:txBody>
          <a:bodyPr/>
          <a:lstStyle/>
          <a:p>
            <a:r>
              <a:rPr lang="en-US" dirty="0"/>
              <a:t>Under 1942 Stabilization Act, wage increases limited, but firms could offer fringe benefits.</a:t>
            </a:r>
          </a:p>
          <a:p>
            <a:r>
              <a:rPr lang="en-US" dirty="0"/>
              <a:t>1943 tax ruling stated that health insurance benefits may be exempt from employee income.</a:t>
            </a:r>
          </a:p>
          <a:p>
            <a:r>
              <a:rPr lang="en-US" dirty="0"/>
              <a:t>1949 NLRB ruling allowed unions to negotiate for health insurance benefits in addition to wages.</a:t>
            </a:r>
          </a:p>
        </p:txBody>
      </p:sp>
    </p:spTree>
    <p:custDataLst>
      <p:tags r:id="rId1"/>
    </p:custDataLst>
    <p:extLst>
      <p:ext uri="{BB962C8B-B14F-4D97-AF65-F5344CB8AC3E}">
        <p14:creationId xmlns:p14="http://schemas.microsoft.com/office/powerpoint/2010/main" val="7143975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 policy and health insurance development</a:t>
            </a:r>
          </a:p>
        </p:txBody>
      </p:sp>
      <p:sp>
        <p:nvSpPr>
          <p:cNvPr id="3" name="Content Placeholder 2"/>
          <p:cNvSpPr>
            <a:spLocks noGrp="1"/>
          </p:cNvSpPr>
          <p:nvPr>
            <p:ph idx="1"/>
          </p:nvPr>
        </p:nvSpPr>
        <p:spPr/>
        <p:txBody>
          <a:bodyPr/>
          <a:lstStyle/>
          <a:p>
            <a:r>
              <a:rPr lang="en-US" dirty="0"/>
              <a:t>A provision in the US tax code makes it so that when an employer pays for part (or all of) an employee’s health insurance premium, the employer contribution is exempt from employee taxable income.</a:t>
            </a:r>
          </a:p>
          <a:p>
            <a:r>
              <a:rPr lang="en-US" dirty="0"/>
              <a:t>This “tax subsidy” is associated with a sizeable revenue loss to government, AND causes a distortion in employee compensation.</a:t>
            </a:r>
          </a:p>
          <a:p>
            <a:r>
              <a:rPr lang="en-US" dirty="0"/>
              <a:t>Would you rather get $1 paid towards your health insurance, or get ($1-</a:t>
            </a:r>
            <a:r>
              <a:rPr lang="en-US" i="1" dirty="0"/>
              <a:t>t</a:t>
            </a:r>
            <a:r>
              <a:rPr lang="en-US" dirty="0"/>
              <a:t>) in wages (where </a:t>
            </a:r>
            <a:r>
              <a:rPr lang="en-US" i="1" dirty="0"/>
              <a:t>t</a:t>
            </a:r>
            <a:r>
              <a:rPr lang="en-US" dirty="0"/>
              <a:t> is an employee’s marginal tax rate) that you can then use to pay for your health insurance (or whatever else)</a:t>
            </a:r>
          </a:p>
          <a:p>
            <a:r>
              <a:rPr lang="en-US" dirty="0"/>
              <a:t>Thomasson (2003) suggests that these tax changes led to increases in both probability of purchasing insurance and the amount purchased</a:t>
            </a:r>
          </a:p>
        </p:txBody>
      </p:sp>
    </p:spTree>
    <p:extLst>
      <p:ext uri="{BB962C8B-B14F-4D97-AF65-F5344CB8AC3E}">
        <p14:creationId xmlns:p14="http://schemas.microsoft.com/office/powerpoint/2010/main" val="27295028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BBE42-9D6B-48B3-8D88-7D369A0B7DEF}"/>
              </a:ext>
            </a:extLst>
          </p:cNvPr>
          <p:cNvSpPr>
            <a:spLocks noGrp="1"/>
          </p:cNvSpPr>
          <p:nvPr>
            <p:ph type="title"/>
          </p:nvPr>
        </p:nvSpPr>
        <p:spPr/>
        <p:txBody>
          <a:bodyPr>
            <a:normAutofit/>
          </a:bodyPr>
          <a:lstStyle/>
          <a:p>
            <a:r>
              <a:rPr lang="en-US" dirty="0"/>
              <a:t>What factors may have played key roles in market development?</a:t>
            </a:r>
          </a:p>
        </p:txBody>
      </p:sp>
      <p:sp>
        <p:nvSpPr>
          <p:cNvPr id="3" name="Content Placeholder 2">
            <a:extLst>
              <a:ext uri="{FF2B5EF4-FFF2-40B4-BE49-F238E27FC236}">
                <a16:creationId xmlns:a16="http://schemas.microsoft.com/office/drawing/2014/main" id="{727B2CD9-8FDB-4E4D-81F5-80871268CBDC}"/>
              </a:ext>
            </a:extLst>
          </p:cNvPr>
          <p:cNvSpPr>
            <a:spLocks noGrp="1"/>
          </p:cNvSpPr>
          <p:nvPr>
            <p:ph idx="1"/>
          </p:nvPr>
        </p:nvSpPr>
        <p:spPr/>
        <p:txBody>
          <a:bodyPr>
            <a:normAutofit fontScale="85000" lnSpcReduction="20000"/>
          </a:bodyPr>
          <a:lstStyle/>
          <a:p>
            <a:r>
              <a:rPr lang="en-US" dirty="0"/>
              <a:t>Supply side factors</a:t>
            </a:r>
          </a:p>
          <a:p>
            <a:pPr lvl="1"/>
            <a:r>
              <a:rPr lang="en-US" dirty="0"/>
              <a:t># of hospitals, # of physicians</a:t>
            </a:r>
          </a:p>
          <a:p>
            <a:pPr lvl="1"/>
            <a:r>
              <a:rPr lang="en-US" dirty="0"/>
              <a:t>Blue Cross, Blue Shield enabling laws</a:t>
            </a:r>
          </a:p>
          <a:p>
            <a:pPr lvl="1"/>
            <a:r>
              <a:rPr lang="en-US" dirty="0"/>
              <a:t># of big firms who might want to offer coverage</a:t>
            </a:r>
          </a:p>
          <a:p>
            <a:pPr lvl="1"/>
            <a:r>
              <a:rPr lang="en-US" dirty="0"/>
              <a:t>“price” – the loading fee</a:t>
            </a:r>
          </a:p>
          <a:p>
            <a:pPr lvl="1"/>
            <a:r>
              <a:rPr lang="en-US" dirty="0"/>
              <a:t>Population characteristics</a:t>
            </a:r>
          </a:p>
          <a:p>
            <a:r>
              <a:rPr lang="en-US" dirty="0"/>
              <a:t>Demand side factors</a:t>
            </a:r>
          </a:p>
          <a:p>
            <a:pPr lvl="1"/>
            <a:r>
              <a:rPr lang="en-US" dirty="0"/>
              <a:t># of hospitals, # of physicians</a:t>
            </a:r>
          </a:p>
          <a:p>
            <a:pPr lvl="1"/>
            <a:r>
              <a:rPr lang="en-US" dirty="0"/>
              <a:t># of big firms</a:t>
            </a:r>
          </a:p>
          <a:p>
            <a:pPr lvl="1"/>
            <a:r>
              <a:rPr lang="en-US" dirty="0"/>
              <a:t>“price”</a:t>
            </a:r>
          </a:p>
          <a:p>
            <a:pPr lvl="1"/>
            <a:r>
              <a:rPr lang="en-US" dirty="0"/>
              <a:t>Income</a:t>
            </a:r>
          </a:p>
          <a:p>
            <a:pPr lvl="1"/>
            <a:r>
              <a:rPr lang="en-US" dirty="0"/>
              <a:t>Education</a:t>
            </a:r>
          </a:p>
          <a:p>
            <a:pPr lvl="1"/>
            <a:r>
              <a:rPr lang="en-US" dirty="0"/>
              <a:t>Unions</a:t>
            </a:r>
          </a:p>
          <a:p>
            <a:pPr lvl="1"/>
            <a:r>
              <a:rPr lang="en-US" dirty="0"/>
              <a:t>Improvements in technology</a:t>
            </a:r>
          </a:p>
          <a:p>
            <a:pPr lvl="1"/>
            <a:endParaRPr lang="en-US" dirty="0"/>
          </a:p>
          <a:p>
            <a:pPr lvl="1"/>
            <a:endParaRPr lang="en-US" dirty="0"/>
          </a:p>
        </p:txBody>
      </p:sp>
    </p:spTree>
    <p:extLst>
      <p:ext uri="{BB962C8B-B14F-4D97-AF65-F5344CB8AC3E}">
        <p14:creationId xmlns:p14="http://schemas.microsoft.com/office/powerpoint/2010/main" val="12985854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importance of institutions</a:t>
            </a:r>
            <a:endParaRPr lang="en-US" dirty="0"/>
          </a:p>
        </p:txBody>
      </p:sp>
      <p:sp>
        <p:nvSpPr>
          <p:cNvPr id="3" name="Content Placeholder 2"/>
          <p:cNvSpPr>
            <a:spLocks noGrp="1"/>
          </p:cNvSpPr>
          <p:nvPr>
            <p:ph idx="1"/>
          </p:nvPr>
        </p:nvSpPr>
        <p:spPr/>
        <p:txBody>
          <a:bodyPr/>
          <a:lstStyle/>
          <a:p>
            <a:r>
              <a:rPr lang="en-US" dirty="0" smtClean="0"/>
              <a:t>Much (but not all) of economic growth and develop is determined by institutions: both political and economic</a:t>
            </a:r>
          </a:p>
        </p:txBody>
      </p:sp>
    </p:spTree>
    <p:extLst>
      <p:ext uri="{BB962C8B-B14F-4D97-AF65-F5344CB8AC3E}">
        <p14:creationId xmlns:p14="http://schemas.microsoft.com/office/powerpoint/2010/main" val="3448647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Empirically, estimate supply &amp; demand</a:t>
            </a:r>
          </a:p>
        </p:txBody>
      </p:sp>
      <p:pic>
        <p:nvPicPr>
          <p:cNvPr id="4" name="Content Placeholder 3"/>
          <p:cNvPicPr>
            <a:picLocks noGrp="1" noChangeAspect="1"/>
          </p:cNvPicPr>
          <p:nvPr>
            <p:ph idx="1"/>
          </p:nvPr>
        </p:nvPicPr>
        <p:blipFill>
          <a:blip r:embed="rId2"/>
          <a:stretch>
            <a:fillRect/>
          </a:stretch>
        </p:blipFill>
        <p:spPr>
          <a:xfrm>
            <a:off x="1717438" y="2418080"/>
            <a:ext cx="7586638" cy="2743200"/>
          </a:xfrm>
          <a:prstGeom prst="rect">
            <a:avLst/>
          </a:prstGeom>
        </p:spPr>
      </p:pic>
    </p:spTree>
    <p:extLst>
      <p:ext uri="{BB962C8B-B14F-4D97-AF65-F5344CB8AC3E}">
        <p14:creationId xmlns:p14="http://schemas.microsoft.com/office/powerpoint/2010/main" val="29494638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lstStyle/>
          <a:p>
            <a:r>
              <a:rPr lang="en-US" dirty="0"/>
              <a:t>Annual, state-level data on insurance premiums from the </a:t>
            </a:r>
            <a:r>
              <a:rPr lang="en-US" i="1" dirty="0"/>
              <a:t>Spectator Insurance Yearbook</a:t>
            </a:r>
          </a:p>
          <a:p>
            <a:r>
              <a:rPr lang="en-US" dirty="0"/>
              <a:t>Load calculated as ratio of premiums/losses</a:t>
            </a:r>
          </a:p>
          <a:p>
            <a:pPr lvl="1"/>
            <a:r>
              <a:rPr lang="en-US" dirty="0"/>
              <a:t>Actuarially fair insurance has load of 1.</a:t>
            </a:r>
          </a:p>
          <a:p>
            <a:r>
              <a:rPr lang="en-US" dirty="0"/>
              <a:t>Include state income per capita, % of state population who are union members, % illiterate (proxy for education), % black, % urban</a:t>
            </a:r>
          </a:p>
          <a:p>
            <a:r>
              <a:rPr lang="en-US" dirty="0"/>
              <a:t>Data on number of physicians, hospitals</a:t>
            </a:r>
          </a:p>
          <a:p>
            <a:r>
              <a:rPr lang="en-US" dirty="0"/>
              <a:t>Indicator variables for whether a state enacted an enabling law</a:t>
            </a:r>
          </a:p>
          <a:p>
            <a:pPr marL="0" indent="0">
              <a:buNone/>
            </a:pPr>
            <a:endParaRPr lang="en-US" dirty="0"/>
          </a:p>
        </p:txBody>
      </p:sp>
    </p:spTree>
    <p:extLst>
      <p:ext uri="{BB962C8B-B14F-4D97-AF65-F5344CB8AC3E}">
        <p14:creationId xmlns:p14="http://schemas.microsoft.com/office/powerpoint/2010/main" val="8467979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4" name="Content Placeholder 3"/>
          <p:cNvPicPr>
            <a:picLocks noGrp="1" noChangeAspect="1"/>
          </p:cNvPicPr>
          <p:nvPr>
            <p:ph idx="1"/>
          </p:nvPr>
        </p:nvPicPr>
        <p:blipFill>
          <a:blip r:embed="rId2"/>
          <a:stretch>
            <a:fillRect/>
          </a:stretch>
        </p:blipFill>
        <p:spPr>
          <a:xfrm>
            <a:off x="838200" y="1289785"/>
            <a:ext cx="9857370" cy="5274053"/>
          </a:xfrm>
          <a:prstGeom prst="rect">
            <a:avLst/>
          </a:prstGeom>
        </p:spPr>
      </p:pic>
    </p:spTree>
    <p:extLst>
      <p:ext uri="{BB962C8B-B14F-4D97-AF65-F5344CB8AC3E}">
        <p14:creationId xmlns:p14="http://schemas.microsoft.com/office/powerpoint/2010/main" val="14546619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4" name="Content Placeholder 3"/>
          <p:cNvPicPr>
            <a:picLocks noGrp="1" noChangeAspect="1"/>
          </p:cNvPicPr>
          <p:nvPr>
            <p:ph idx="1"/>
          </p:nvPr>
        </p:nvPicPr>
        <p:blipFill>
          <a:blip r:embed="rId2"/>
          <a:stretch>
            <a:fillRect/>
          </a:stretch>
        </p:blipFill>
        <p:spPr>
          <a:xfrm>
            <a:off x="838200" y="1299705"/>
            <a:ext cx="9857370" cy="5274053"/>
          </a:xfrm>
          <a:prstGeom prst="rect">
            <a:avLst/>
          </a:prstGeom>
        </p:spPr>
      </p:pic>
      <p:sp>
        <p:nvSpPr>
          <p:cNvPr id="5" name="Rectangle 4"/>
          <p:cNvSpPr/>
          <p:nvPr/>
        </p:nvSpPr>
        <p:spPr>
          <a:xfrm>
            <a:off x="4158114" y="3080084"/>
            <a:ext cx="760395" cy="8277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478028" y="2982226"/>
            <a:ext cx="760395" cy="3962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63326" y="3615892"/>
            <a:ext cx="1027497" cy="8728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40204" y="4488706"/>
            <a:ext cx="878305" cy="3962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5607" y="5953898"/>
            <a:ext cx="1027497" cy="6198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17067" y="4784895"/>
            <a:ext cx="1027497" cy="6198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3315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7933" y="1532462"/>
            <a:ext cx="7428795" cy="4892259"/>
          </a:xfrm>
          <a:prstGeom prst="rect">
            <a:avLst/>
          </a:prstGeom>
        </p:spPr>
      </p:pic>
      <p:sp>
        <p:nvSpPr>
          <p:cNvPr id="2" name="Title 1"/>
          <p:cNvSpPr>
            <a:spLocks noGrp="1"/>
          </p:cNvSpPr>
          <p:nvPr>
            <p:ph type="title"/>
          </p:nvPr>
        </p:nvSpPr>
        <p:spPr>
          <a:xfrm>
            <a:off x="279935" y="206899"/>
            <a:ext cx="10515600" cy="1325563"/>
          </a:xfrm>
        </p:spPr>
        <p:txBody>
          <a:bodyPr>
            <a:normAutofit fontScale="90000"/>
          </a:bodyPr>
          <a:lstStyle/>
          <a:p>
            <a:r>
              <a:rPr lang="en-US" dirty="0"/>
              <a:t>Estimated coefficient on year indicator variables – captures things like technology, Federal policy, etc.</a:t>
            </a:r>
          </a:p>
        </p:txBody>
      </p:sp>
    </p:spTree>
    <p:extLst>
      <p:ext uri="{BB962C8B-B14F-4D97-AF65-F5344CB8AC3E}">
        <p14:creationId xmlns:p14="http://schemas.microsoft.com/office/powerpoint/2010/main" val="6591781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14335619-7D8D-4E72-958F-46FE04E1B4DA}"/>
              </a:ext>
            </a:extLst>
          </p:cNvPr>
          <p:cNvPicPr>
            <a:picLocks noChangeAspect="1"/>
          </p:cNvPicPr>
          <p:nvPr/>
        </p:nvPicPr>
        <p:blipFill>
          <a:blip r:embed="rId2"/>
          <a:stretch>
            <a:fillRect/>
          </a:stretch>
        </p:blipFill>
        <p:spPr>
          <a:xfrm>
            <a:off x="1468581" y="1398945"/>
            <a:ext cx="7167419" cy="5211657"/>
          </a:xfrm>
          <a:prstGeom prst="rect">
            <a:avLst/>
          </a:prstGeom>
        </p:spPr>
      </p:pic>
    </p:spTree>
    <p:extLst>
      <p:ext uri="{BB962C8B-B14F-4D97-AF65-F5344CB8AC3E}">
        <p14:creationId xmlns:p14="http://schemas.microsoft.com/office/powerpoint/2010/main" val="42197925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1950s, Blues started to struggle</a:t>
            </a:r>
          </a:p>
        </p:txBody>
      </p:sp>
      <p:sp>
        <p:nvSpPr>
          <p:cNvPr id="5" name="Content Placeholder 4"/>
          <p:cNvSpPr>
            <a:spLocks noGrp="1"/>
          </p:cNvSpPr>
          <p:nvPr>
            <p:ph idx="1"/>
          </p:nvPr>
        </p:nvSpPr>
        <p:spPr/>
        <p:txBody>
          <a:bodyPr>
            <a:normAutofit/>
          </a:bodyPr>
          <a:lstStyle/>
          <a:p>
            <a:r>
              <a:rPr lang="en-US" dirty="0"/>
              <a:t>When for-profit insurance companies entered the market, they experience rated policies.</a:t>
            </a:r>
          </a:p>
          <a:p>
            <a:r>
              <a:rPr lang="en-US" dirty="0"/>
              <a:t>Employers with healthier employees could get lower premiums by switching to for-profit plans</a:t>
            </a:r>
          </a:p>
          <a:p>
            <a:pPr marL="914400" lvl="2" indent="0">
              <a:buNone/>
            </a:pPr>
            <a:r>
              <a:rPr lang="en-US" i="1" dirty="0"/>
              <a:t>“Blue Cross and Blue Shield thus had some of their largest groups switch to coverages offered by insurance companies…Rates would have to be increased. Higher rates in themselves would discourage the continuation of favorable groups remaining with the Blues, as well as deter those considering membership.”</a:t>
            </a:r>
            <a:r>
              <a:rPr lang="en-US" dirty="0"/>
              <a:t> –</a:t>
            </a:r>
            <a:r>
              <a:rPr lang="en-US" dirty="0" err="1"/>
              <a:t>Eilers</a:t>
            </a:r>
            <a:r>
              <a:rPr lang="en-US" dirty="0"/>
              <a:t>, 1963.</a:t>
            </a:r>
          </a:p>
          <a:p>
            <a:r>
              <a:rPr lang="en-US" dirty="0"/>
              <a:t>The Blues started to suffer from an adverse selection “death spiral”, as they were left with sicker policyholders who would no longer be able to afford coverage.</a:t>
            </a:r>
          </a:p>
          <a:p>
            <a:pPr lvl="1"/>
            <a:endParaRPr lang="en-US" dirty="0"/>
          </a:p>
        </p:txBody>
      </p:sp>
    </p:spTree>
    <p:extLst>
      <p:ext uri="{BB962C8B-B14F-4D97-AF65-F5344CB8AC3E}">
        <p14:creationId xmlns:p14="http://schemas.microsoft.com/office/powerpoint/2010/main" val="19383134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the Blues do?</a:t>
            </a:r>
          </a:p>
        </p:txBody>
      </p:sp>
      <p:sp>
        <p:nvSpPr>
          <p:cNvPr id="3" name="Content Placeholder 2"/>
          <p:cNvSpPr>
            <a:spLocks noGrp="1"/>
          </p:cNvSpPr>
          <p:nvPr>
            <p:ph idx="1"/>
          </p:nvPr>
        </p:nvSpPr>
        <p:spPr/>
        <p:txBody>
          <a:bodyPr/>
          <a:lstStyle/>
          <a:p>
            <a:r>
              <a:rPr lang="en-US" dirty="0"/>
              <a:t>They began to experience rate in the group market.</a:t>
            </a:r>
          </a:p>
          <a:p>
            <a:r>
              <a:rPr lang="en-US" dirty="0"/>
              <a:t>But in the individual market (they had started offering individual insurance in the 1940s), they could not experience rate and maintain their nonprofit status. </a:t>
            </a:r>
          </a:p>
          <a:p>
            <a:pPr lvl="1"/>
            <a:r>
              <a:rPr lang="en-US" dirty="0"/>
              <a:t>Commercial insurance companies even required people in the individual market to have physicals.</a:t>
            </a:r>
          </a:p>
          <a:p>
            <a:pPr lvl="1"/>
            <a:r>
              <a:rPr lang="en-US" dirty="0"/>
              <a:t>Blues required to allow people with group coverage to “convert” their plans to individual coverage after they retired or left employment</a:t>
            </a:r>
          </a:p>
        </p:txBody>
      </p:sp>
    </p:spTree>
    <p:extLst>
      <p:ext uri="{BB962C8B-B14F-4D97-AF65-F5344CB8AC3E}">
        <p14:creationId xmlns:p14="http://schemas.microsoft.com/office/powerpoint/2010/main" val="17865058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8001" y="0"/>
            <a:ext cx="7749309" cy="6539352"/>
          </a:xfrm>
          <a:prstGeom prst="rect">
            <a:avLst/>
          </a:prstGeom>
        </p:spPr>
      </p:pic>
      <p:sp>
        <p:nvSpPr>
          <p:cNvPr id="6" name="TextBox 5"/>
          <p:cNvSpPr txBox="1"/>
          <p:nvPr/>
        </p:nvSpPr>
        <p:spPr>
          <a:xfrm>
            <a:off x="8571345" y="2068946"/>
            <a:ext cx="3508781" cy="1569660"/>
          </a:xfrm>
          <a:prstGeom prst="rect">
            <a:avLst/>
          </a:prstGeom>
          <a:noFill/>
        </p:spPr>
        <p:txBody>
          <a:bodyPr wrap="none" rtlCol="0">
            <a:spAutoFit/>
          </a:bodyPr>
          <a:lstStyle/>
          <a:p>
            <a:r>
              <a:rPr lang="en-US" sz="2400" dirty="0">
                <a:solidFill>
                  <a:srgbClr val="0070C0"/>
                </a:solidFill>
              </a:rPr>
              <a:t>Means suggest the Blues</a:t>
            </a:r>
            <a:br>
              <a:rPr lang="en-US" sz="2400" dirty="0">
                <a:solidFill>
                  <a:srgbClr val="0070C0"/>
                </a:solidFill>
              </a:rPr>
            </a:br>
            <a:r>
              <a:rPr lang="en-US" sz="2400" dirty="0">
                <a:solidFill>
                  <a:srgbClr val="0070C0"/>
                </a:solidFill>
              </a:rPr>
              <a:t>are similar to commercial</a:t>
            </a:r>
            <a:br>
              <a:rPr lang="en-US" sz="2400" dirty="0">
                <a:solidFill>
                  <a:srgbClr val="0070C0"/>
                </a:solidFill>
              </a:rPr>
            </a:br>
            <a:r>
              <a:rPr lang="en-US" sz="2400" dirty="0">
                <a:solidFill>
                  <a:srgbClr val="0070C0"/>
                </a:solidFill>
              </a:rPr>
              <a:t>with respect to observable</a:t>
            </a:r>
            <a:br>
              <a:rPr lang="en-US" sz="2400" dirty="0">
                <a:solidFill>
                  <a:srgbClr val="0070C0"/>
                </a:solidFill>
              </a:rPr>
            </a:br>
            <a:r>
              <a:rPr lang="en-US" sz="2400" dirty="0">
                <a:solidFill>
                  <a:srgbClr val="0070C0"/>
                </a:solidFill>
              </a:rPr>
              <a:t>characteristics</a:t>
            </a:r>
          </a:p>
        </p:txBody>
      </p:sp>
    </p:spTree>
    <p:extLst>
      <p:ext uri="{BB962C8B-B14F-4D97-AF65-F5344CB8AC3E}">
        <p14:creationId xmlns:p14="http://schemas.microsoft.com/office/powerpoint/2010/main" val="10401268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66982" y="806885"/>
            <a:ext cx="9822173" cy="5446133"/>
          </a:xfrm>
          <a:prstGeom prst="rect">
            <a:avLst/>
          </a:prstGeom>
        </p:spPr>
      </p:pic>
    </p:spTree>
    <p:extLst>
      <p:ext uri="{BB962C8B-B14F-4D97-AF65-F5344CB8AC3E}">
        <p14:creationId xmlns:p14="http://schemas.microsoft.com/office/powerpoint/2010/main" val="316488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Political Institutions</a:t>
            </a:r>
            <a:endParaRPr lang="en-US" dirty="0"/>
          </a:p>
        </p:txBody>
      </p:sp>
      <p:sp>
        <p:nvSpPr>
          <p:cNvPr id="3" name="Content Placeholder 2"/>
          <p:cNvSpPr>
            <a:spLocks noGrp="1"/>
          </p:cNvSpPr>
          <p:nvPr>
            <p:ph idx="1"/>
          </p:nvPr>
        </p:nvSpPr>
        <p:spPr/>
        <p:txBody>
          <a:bodyPr/>
          <a:lstStyle/>
          <a:p>
            <a:r>
              <a:rPr lang="en-US" dirty="0" smtClean="0"/>
              <a:t>Rules created and enforced by the state and citizens that determine the ability of citizens to control politicians and influence how they behave. They include (but are not limited to):</a:t>
            </a:r>
          </a:p>
          <a:p>
            <a:pPr lvl="1"/>
            <a:r>
              <a:rPr lang="en-US" dirty="0" smtClean="0"/>
              <a:t>Whether the society is a democracy</a:t>
            </a:r>
          </a:p>
          <a:p>
            <a:pPr lvl="1"/>
            <a:r>
              <a:rPr lang="en-US" dirty="0" smtClean="0"/>
              <a:t>Written constitutions</a:t>
            </a:r>
          </a:p>
          <a:p>
            <a:pPr lvl="1"/>
            <a:r>
              <a:rPr lang="en-US" dirty="0" smtClean="0"/>
              <a:t>The power and capacity of the state to regulate and govern society</a:t>
            </a:r>
          </a:p>
          <a:p>
            <a:pPr lvl="1"/>
            <a:r>
              <a:rPr lang="en-US" dirty="0" smtClean="0"/>
              <a:t>How political power is distributed, and the ability of people to act to pursue their own objectives or to stop others from pursuing theirs. (</a:t>
            </a:r>
            <a:r>
              <a:rPr lang="en-US" dirty="0" err="1" smtClean="0"/>
              <a:t>Acemoglu</a:t>
            </a:r>
            <a:r>
              <a:rPr lang="en-US" dirty="0" smtClean="0"/>
              <a:t> and Robinson 2014)</a:t>
            </a:r>
            <a:endParaRPr lang="en-US" dirty="0"/>
          </a:p>
        </p:txBody>
      </p:sp>
    </p:spTree>
    <p:extLst>
      <p:ext uri="{BB962C8B-B14F-4D97-AF65-F5344CB8AC3E}">
        <p14:creationId xmlns:p14="http://schemas.microsoft.com/office/powerpoint/2010/main" val="79123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66982" y="806885"/>
            <a:ext cx="9822173" cy="5446133"/>
          </a:xfrm>
          <a:prstGeom prst="rect">
            <a:avLst/>
          </a:prstGeom>
        </p:spPr>
      </p:pic>
      <p:sp>
        <p:nvSpPr>
          <p:cNvPr id="2" name="Rectangle 1"/>
          <p:cNvSpPr/>
          <p:nvPr/>
        </p:nvSpPr>
        <p:spPr>
          <a:xfrm>
            <a:off x="1616364" y="2022764"/>
            <a:ext cx="7924800" cy="323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29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line</a:t>
            </a:r>
          </a:p>
        </p:txBody>
      </p:sp>
      <p:sp>
        <p:nvSpPr>
          <p:cNvPr id="3" name="Content Placeholder 2"/>
          <p:cNvSpPr>
            <a:spLocks noGrp="1"/>
          </p:cNvSpPr>
          <p:nvPr>
            <p:ph idx="1"/>
          </p:nvPr>
        </p:nvSpPr>
        <p:spPr/>
        <p:txBody>
          <a:bodyPr/>
          <a:lstStyle/>
          <a:p>
            <a:r>
              <a:rPr lang="en-US" dirty="0"/>
              <a:t>Even after controlling for things like income, plan generosity, </a:t>
            </a:r>
            <a:r>
              <a:rPr lang="en-US" dirty="0" err="1"/>
              <a:t>etc</a:t>
            </a:r>
            <a:r>
              <a:rPr lang="en-US" dirty="0"/>
              <a:t>, Blue Cross/Blue Shield subscribers spent 24% more on medical expenditures than commercial policyholders</a:t>
            </a:r>
          </a:p>
          <a:p>
            <a:r>
              <a:rPr lang="en-US" dirty="0"/>
              <a:t>Suggests that Blues did suffer from adverse selection  - as observable characteristics were pretty similar</a:t>
            </a:r>
          </a:p>
          <a:p>
            <a:r>
              <a:rPr lang="en-US" dirty="0"/>
              <a:t>By the 1990s, nearly all Blue Cross and Blue Shield plans converted to for-profit status so they could survive</a:t>
            </a:r>
          </a:p>
        </p:txBody>
      </p:sp>
    </p:spTree>
    <p:extLst>
      <p:ext uri="{BB962C8B-B14F-4D97-AF65-F5344CB8AC3E}">
        <p14:creationId xmlns:p14="http://schemas.microsoft.com/office/powerpoint/2010/main" val="4099708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Nationalized Health Insurance Again: Truman</a:t>
            </a:r>
          </a:p>
        </p:txBody>
      </p:sp>
      <p:sp>
        <p:nvSpPr>
          <p:cNvPr id="3" name="Content Placeholder 2"/>
          <p:cNvSpPr>
            <a:spLocks noGrp="1"/>
          </p:cNvSpPr>
          <p:nvPr>
            <p:ph idx="1"/>
          </p:nvPr>
        </p:nvSpPr>
        <p:spPr/>
        <p:txBody>
          <a:bodyPr/>
          <a:lstStyle/>
          <a:p>
            <a:r>
              <a:rPr lang="en-US" dirty="0"/>
              <a:t>Proposed single health insurance system for everyone, but would allow doctors and hospitals to be reimbursed as they have always been.</a:t>
            </a:r>
          </a:p>
          <a:p>
            <a:r>
              <a:rPr lang="en-US" dirty="0"/>
              <a:t>Republicans claim Truman is proposing “socialized” medicine.</a:t>
            </a:r>
          </a:p>
          <a:p>
            <a:r>
              <a:rPr lang="en-US" dirty="0"/>
              <a:t>Neither side interested in compromise.</a:t>
            </a:r>
          </a:p>
          <a:p>
            <a:r>
              <a:rPr lang="en-US" dirty="0"/>
              <a:t>AMA vehemently opposed.</a:t>
            </a:r>
          </a:p>
        </p:txBody>
      </p:sp>
    </p:spTree>
    <p:custDataLst>
      <p:tags r:id="rId1"/>
    </p:custDataLst>
    <p:extLst>
      <p:ext uri="{BB962C8B-B14F-4D97-AF65-F5344CB8AC3E}">
        <p14:creationId xmlns:p14="http://schemas.microsoft.com/office/powerpoint/2010/main" val="3332589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opposed was the AMA?</a:t>
            </a:r>
          </a:p>
        </p:txBody>
      </p:sp>
      <p:sp>
        <p:nvSpPr>
          <p:cNvPr id="3" name="Content Placeholder 2"/>
          <p:cNvSpPr>
            <a:spLocks noGrp="1"/>
          </p:cNvSpPr>
          <p:nvPr>
            <p:ph idx="1"/>
          </p:nvPr>
        </p:nvSpPr>
        <p:spPr/>
        <p:txBody>
          <a:bodyPr/>
          <a:lstStyle/>
          <a:p>
            <a:r>
              <a:rPr lang="en-US" dirty="0"/>
              <a:t>AMA levied $25 fee on each member to accumulate “war chest” to fight proposal.</a:t>
            </a:r>
          </a:p>
          <a:p>
            <a:r>
              <a:rPr lang="en-US" dirty="0"/>
              <a:t>Spent $1.5 million to lobby public against health insurance – most expensive lobbying effort in history.</a:t>
            </a:r>
          </a:p>
          <a:p>
            <a:r>
              <a:rPr lang="en-US" dirty="0"/>
              <a:t>Tried to influence public opinion </a:t>
            </a:r>
          </a:p>
          <a:p>
            <a:pPr lvl="1"/>
            <a:r>
              <a:rPr lang="en-US" dirty="0"/>
              <a:t>printed pamphlets filled with allegations of socialism.</a:t>
            </a:r>
          </a:p>
        </p:txBody>
      </p:sp>
    </p:spTree>
    <p:custDataLst>
      <p:tags r:id="rId1"/>
    </p:custDataLst>
    <p:extLst>
      <p:ext uri="{BB962C8B-B14F-4D97-AF65-F5344CB8AC3E}">
        <p14:creationId xmlns:p14="http://schemas.microsoft.com/office/powerpoint/2010/main" val="2503629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cstate="print"/>
          <a:srcRect/>
          <a:stretch>
            <a:fillRect/>
          </a:stretch>
        </p:blipFill>
        <p:spPr bwMode="auto">
          <a:xfrm>
            <a:off x="5168386" y="2713924"/>
            <a:ext cx="5499614" cy="4144076"/>
          </a:xfrm>
          <a:prstGeom prst="rect">
            <a:avLst/>
          </a:prstGeom>
          <a:noFill/>
          <a:ln w="9525">
            <a:noFill/>
            <a:miter lim="800000"/>
            <a:headEnd/>
            <a:tailEnd/>
          </a:ln>
        </p:spPr>
      </p:pic>
      <p:pic>
        <p:nvPicPr>
          <p:cNvPr id="2055" name="Picture 7"/>
          <p:cNvPicPr>
            <a:picLocks noChangeAspect="1" noChangeArrowheads="1"/>
          </p:cNvPicPr>
          <p:nvPr/>
        </p:nvPicPr>
        <p:blipFill>
          <a:blip r:embed="rId4" cstate="print"/>
          <a:srcRect/>
          <a:stretch>
            <a:fillRect/>
          </a:stretch>
        </p:blipFill>
        <p:spPr bwMode="auto">
          <a:xfrm>
            <a:off x="1903828" y="267677"/>
            <a:ext cx="3762375" cy="4781550"/>
          </a:xfrm>
          <a:prstGeom prst="rect">
            <a:avLst/>
          </a:prstGeom>
          <a:noFill/>
          <a:ln w="9525">
            <a:noFill/>
            <a:miter lim="800000"/>
            <a:headEnd/>
            <a:tailEnd/>
          </a:ln>
          <a:effectLst/>
        </p:spPr>
      </p:pic>
      <p:sp>
        <p:nvSpPr>
          <p:cNvPr id="8" name="TextBox 7"/>
          <p:cNvSpPr txBox="1"/>
          <p:nvPr/>
        </p:nvSpPr>
        <p:spPr>
          <a:xfrm>
            <a:off x="6546166" y="872198"/>
            <a:ext cx="3677995" cy="1200329"/>
          </a:xfrm>
          <a:prstGeom prst="rect">
            <a:avLst/>
          </a:prstGeom>
          <a:noFill/>
        </p:spPr>
        <p:txBody>
          <a:bodyPr wrap="none" rtlCol="0">
            <a:spAutoFit/>
          </a:bodyPr>
          <a:lstStyle/>
          <a:p>
            <a:r>
              <a:rPr lang="en-US" sz="3600" b="1" dirty="0"/>
              <a:t>AMA Pamphlet </a:t>
            </a:r>
          </a:p>
          <a:p>
            <a:r>
              <a:rPr lang="en-US" sz="3600" b="1" dirty="0"/>
              <a:t>circulating in 1949</a:t>
            </a:r>
          </a:p>
        </p:txBody>
      </p:sp>
    </p:spTree>
    <p:custDataLst>
      <p:tags r:id="rId1"/>
    </p:custDataLst>
    <p:extLst>
      <p:ext uri="{BB962C8B-B14F-4D97-AF65-F5344CB8AC3E}">
        <p14:creationId xmlns:p14="http://schemas.microsoft.com/office/powerpoint/2010/main" val="2396274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3" cstate="print"/>
          <a:srcRect/>
          <a:stretch>
            <a:fillRect/>
          </a:stretch>
        </p:blipFill>
        <p:spPr bwMode="auto">
          <a:xfrm>
            <a:off x="3015177" y="735280"/>
            <a:ext cx="5866226" cy="5436313"/>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34108175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Subsequent changes</a:t>
            </a:r>
          </a:p>
        </p:txBody>
      </p:sp>
      <p:sp>
        <p:nvSpPr>
          <p:cNvPr id="3" name="Content Placeholder 2"/>
          <p:cNvSpPr>
            <a:spLocks noGrp="1"/>
          </p:cNvSpPr>
          <p:nvPr>
            <p:ph idx="1"/>
          </p:nvPr>
        </p:nvSpPr>
        <p:spPr/>
        <p:txBody>
          <a:bodyPr/>
          <a:lstStyle/>
          <a:p>
            <a:r>
              <a:rPr lang="en-US" dirty="0"/>
              <a:t>Employment-based coverage leaves out people without jobs: the unemployed and the elderly.</a:t>
            </a:r>
          </a:p>
          <a:p>
            <a:r>
              <a:rPr lang="en-US" dirty="0"/>
              <a:t>These were addressed in subsequent “</a:t>
            </a:r>
            <a:r>
              <a:rPr lang="en-US" dirty="0" err="1"/>
              <a:t>band-aid</a:t>
            </a:r>
            <a:r>
              <a:rPr lang="en-US" dirty="0"/>
              <a:t>” fixes.</a:t>
            </a:r>
          </a:p>
          <a:p>
            <a:r>
              <a:rPr lang="en-US" dirty="0"/>
              <a:t>These include Medicare, Medicaid</a:t>
            </a:r>
          </a:p>
          <a:p>
            <a:r>
              <a:rPr lang="en-US" dirty="0"/>
              <a:t>President Clinton tried to enact comprehensive health care reform but failed</a:t>
            </a:r>
          </a:p>
          <a:p>
            <a:r>
              <a:rPr lang="en-US" dirty="0"/>
              <a:t>The Affordable Care Act (aka Obamacare) enacted under President Obama</a:t>
            </a:r>
          </a:p>
        </p:txBody>
      </p:sp>
    </p:spTree>
    <p:extLst>
      <p:ext uri="{BB962C8B-B14F-4D97-AF65-F5344CB8AC3E}">
        <p14:creationId xmlns:p14="http://schemas.microsoft.com/office/powerpoint/2010/main" val="10597427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Medicare: Coverage for the elderly</a:t>
            </a:r>
          </a:p>
        </p:txBody>
      </p:sp>
      <p:sp>
        <p:nvSpPr>
          <p:cNvPr id="3" name="Content Placeholder 2"/>
          <p:cNvSpPr>
            <a:spLocks noGrp="1"/>
          </p:cNvSpPr>
          <p:nvPr>
            <p:ph idx="1"/>
          </p:nvPr>
        </p:nvSpPr>
        <p:spPr/>
        <p:txBody>
          <a:bodyPr/>
          <a:lstStyle/>
          <a:p>
            <a:r>
              <a:rPr lang="en-US" dirty="0"/>
              <a:t>Several versions proposed in the 1950s. </a:t>
            </a:r>
          </a:p>
          <a:p>
            <a:r>
              <a:rPr lang="en-US" dirty="0"/>
              <a:t>Finally passes in 1965. </a:t>
            </a:r>
          </a:p>
          <a:p>
            <a:r>
              <a:rPr lang="en-US" dirty="0"/>
              <a:t>Federal program.</a:t>
            </a:r>
          </a:p>
          <a:p>
            <a:r>
              <a:rPr lang="en-US" dirty="0"/>
              <a:t>Originally comprised of 2 parts: Hospital Insurance (like Blue Cross) and Supplemental Medical (like Blue Shield). </a:t>
            </a:r>
          </a:p>
          <a:p>
            <a:r>
              <a:rPr lang="en-US" dirty="0"/>
              <a:t>People pay in (like Social Security) with taxes on wages; get Part A for free. Part B has a premium. </a:t>
            </a:r>
          </a:p>
          <a:p>
            <a:pPr marL="0" indent="0">
              <a:buNone/>
            </a:pPr>
            <a:endParaRPr lang="en-US" dirty="0"/>
          </a:p>
        </p:txBody>
      </p:sp>
    </p:spTree>
    <p:extLst>
      <p:ext uri="{BB962C8B-B14F-4D97-AF65-F5344CB8AC3E}">
        <p14:creationId xmlns:p14="http://schemas.microsoft.com/office/powerpoint/2010/main" val="33168635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Medicaid: coverage for certain low-income people</a:t>
            </a:r>
          </a:p>
        </p:txBody>
      </p:sp>
      <p:sp>
        <p:nvSpPr>
          <p:cNvPr id="3" name="Content Placeholder 2"/>
          <p:cNvSpPr>
            <a:spLocks noGrp="1"/>
          </p:cNvSpPr>
          <p:nvPr>
            <p:ph idx="1"/>
          </p:nvPr>
        </p:nvSpPr>
        <p:spPr/>
        <p:txBody>
          <a:bodyPr>
            <a:normAutofit lnSpcReduction="10000"/>
          </a:bodyPr>
          <a:lstStyle/>
          <a:p>
            <a:r>
              <a:rPr lang="en-US" dirty="0"/>
              <a:t>Passed along with Medicare in 1965, but jointly funded by Federal government and states.</a:t>
            </a:r>
          </a:p>
          <a:p>
            <a:r>
              <a:rPr lang="en-US" dirty="0"/>
              <a:t>Several states took years to participate (Arizona – not until the 1980s)</a:t>
            </a:r>
          </a:p>
          <a:p>
            <a:r>
              <a:rPr lang="en-US" dirty="0"/>
              <a:t>Federal government mandates minimum guidelines for eligibility and benefits. States can elect to be more generous.</a:t>
            </a:r>
          </a:p>
          <a:p>
            <a:r>
              <a:rPr lang="en-US" dirty="0"/>
              <a:t>Left a lot of people out: in some states, childless adults with $0 cannot get coverage</a:t>
            </a:r>
          </a:p>
          <a:p>
            <a:r>
              <a:rPr lang="en-US" dirty="0"/>
              <a:t>Affordable Care Act gives money to states to be more generous, but some states have chosen not to participate.</a:t>
            </a:r>
          </a:p>
          <a:p>
            <a:pPr lvl="1"/>
            <a:r>
              <a:rPr lang="en-US" dirty="0"/>
              <a:t>Indiana expanded Medicaid in 2016 – but number of uninsured Indiana residents has dropped by 41% since.</a:t>
            </a:r>
          </a:p>
          <a:p>
            <a:endParaRPr lang="en-US" dirty="0"/>
          </a:p>
        </p:txBody>
      </p:sp>
    </p:spTree>
    <p:extLst>
      <p:ext uri="{BB962C8B-B14F-4D97-AF65-F5344CB8AC3E}">
        <p14:creationId xmlns:p14="http://schemas.microsoft.com/office/powerpoint/2010/main" val="643761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Affordable Care Act</a:t>
            </a:r>
          </a:p>
        </p:txBody>
      </p:sp>
      <p:sp>
        <p:nvSpPr>
          <p:cNvPr id="3" name="Content Placeholder 2"/>
          <p:cNvSpPr>
            <a:spLocks noGrp="1"/>
          </p:cNvSpPr>
          <p:nvPr>
            <p:ph idx="1"/>
          </p:nvPr>
        </p:nvSpPr>
        <p:spPr/>
        <p:txBody>
          <a:bodyPr>
            <a:normAutofit lnSpcReduction="10000"/>
          </a:bodyPr>
          <a:lstStyle/>
          <a:p>
            <a:r>
              <a:rPr lang="en-US" dirty="0"/>
              <a:t>As enacted, required employers over 50 employees to provide affordable coverage that met minimum requirements</a:t>
            </a:r>
          </a:p>
          <a:p>
            <a:r>
              <a:rPr lang="en-US" dirty="0"/>
              <a:t>Set up health care marketplaces where people could by individual insurance</a:t>
            </a:r>
          </a:p>
          <a:p>
            <a:pPr lvl="1"/>
            <a:r>
              <a:rPr lang="en-US" dirty="0"/>
              <a:t>Subsidies for people with incomes up to 4x federal poverty level</a:t>
            </a:r>
          </a:p>
          <a:p>
            <a:r>
              <a:rPr lang="en-US" dirty="0"/>
              <a:t>Required individuals to have insurance – the individual mandate. Why?</a:t>
            </a:r>
          </a:p>
          <a:p>
            <a:r>
              <a:rPr lang="en-US" dirty="0"/>
              <a:t>Since the ACA was put into operation in 2014, uninsured rates have fallen significantly</a:t>
            </a:r>
          </a:p>
          <a:p>
            <a:r>
              <a:rPr lang="en-US" dirty="0"/>
              <a:t>Future remains uncertain</a:t>
            </a:r>
          </a:p>
        </p:txBody>
      </p:sp>
    </p:spTree>
    <p:extLst>
      <p:ext uri="{BB962C8B-B14F-4D97-AF65-F5344CB8AC3E}">
        <p14:creationId xmlns:p14="http://schemas.microsoft.com/office/powerpoint/2010/main" val="2397348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Institutions</a:t>
            </a:r>
            <a:endParaRPr lang="en-US" dirty="0"/>
          </a:p>
        </p:txBody>
      </p:sp>
      <p:sp>
        <p:nvSpPr>
          <p:cNvPr id="3" name="Content Placeholder 2"/>
          <p:cNvSpPr>
            <a:spLocks noGrp="1"/>
          </p:cNvSpPr>
          <p:nvPr>
            <p:ph idx="1"/>
          </p:nvPr>
        </p:nvSpPr>
        <p:spPr/>
        <p:txBody>
          <a:bodyPr/>
          <a:lstStyle/>
          <a:p>
            <a:r>
              <a:rPr lang="en-US" dirty="0" smtClean="0"/>
              <a:t>Set of economic rules (determined by politics and political institutions) that shape economic incentives: to become educated, to save and invest, to innovate, etc. (</a:t>
            </a:r>
            <a:r>
              <a:rPr lang="en-US" dirty="0" err="1" smtClean="0"/>
              <a:t>Acemoglu</a:t>
            </a:r>
            <a:r>
              <a:rPr lang="en-US" dirty="0" smtClean="0"/>
              <a:t> and Robinson 2014)</a:t>
            </a:r>
          </a:p>
          <a:p>
            <a:endParaRPr lang="en-US" dirty="0"/>
          </a:p>
        </p:txBody>
      </p:sp>
    </p:spTree>
    <p:extLst>
      <p:ext uri="{BB962C8B-B14F-4D97-AF65-F5344CB8AC3E}">
        <p14:creationId xmlns:p14="http://schemas.microsoft.com/office/powerpoint/2010/main" val="23939947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27564" y="603956"/>
            <a:ext cx="7268873" cy="5449182"/>
          </a:xfrm>
          <a:prstGeom prst="rect">
            <a:avLst/>
          </a:prstGeom>
        </p:spPr>
      </p:pic>
      <p:sp>
        <p:nvSpPr>
          <p:cNvPr id="2" name="TextBox 1"/>
          <p:cNvSpPr txBox="1"/>
          <p:nvPr/>
        </p:nvSpPr>
        <p:spPr>
          <a:xfrm>
            <a:off x="9873673" y="1930400"/>
            <a:ext cx="445956" cy="769441"/>
          </a:xfrm>
          <a:prstGeom prst="rect">
            <a:avLst/>
          </a:prstGeom>
          <a:noFill/>
        </p:spPr>
        <p:txBody>
          <a:bodyPr wrap="none" rtlCol="0">
            <a:spAutoFit/>
          </a:bodyPr>
          <a:lstStyle/>
          <a:p>
            <a:r>
              <a:rPr lang="en-US" sz="4400" b="1" dirty="0"/>
              <a:t>?</a:t>
            </a:r>
          </a:p>
        </p:txBody>
      </p:sp>
      <p:sp>
        <p:nvSpPr>
          <p:cNvPr id="4" name="TextBox 3"/>
          <p:cNvSpPr txBox="1"/>
          <p:nvPr/>
        </p:nvSpPr>
        <p:spPr>
          <a:xfrm>
            <a:off x="9499600" y="3328547"/>
            <a:ext cx="445956" cy="769441"/>
          </a:xfrm>
          <a:prstGeom prst="rect">
            <a:avLst/>
          </a:prstGeom>
          <a:noFill/>
        </p:spPr>
        <p:txBody>
          <a:bodyPr wrap="none" rtlCol="0">
            <a:spAutoFit/>
          </a:bodyPr>
          <a:lstStyle/>
          <a:p>
            <a:r>
              <a:rPr lang="en-US" sz="4400" b="1" dirty="0"/>
              <a:t>?</a:t>
            </a:r>
          </a:p>
        </p:txBody>
      </p:sp>
    </p:spTree>
    <p:extLst>
      <p:ext uri="{BB962C8B-B14F-4D97-AF65-F5344CB8AC3E}">
        <p14:creationId xmlns:p14="http://schemas.microsoft.com/office/powerpoint/2010/main" val="33553999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LIMITERS" val="3.1"/>
</p:tagLst>
</file>

<file path=ppt/tags/tag10.xml><?xml version="1.0" encoding="utf-8"?>
<p:tagLst xmlns:a="http://schemas.openxmlformats.org/drawingml/2006/main" xmlns:r="http://schemas.openxmlformats.org/officeDocument/2006/relationships" xmlns:p="http://schemas.openxmlformats.org/presentationml/2006/main">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DELIMITERS" val="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2473</TotalTime>
  <Words>3803</Words>
  <Application>Microsoft Office PowerPoint</Application>
  <PresentationFormat>Widescreen</PresentationFormat>
  <Paragraphs>333</Paragraphs>
  <Slides>90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Calibri Light</vt:lpstr>
      <vt:lpstr>Wingdings</vt:lpstr>
      <vt:lpstr>Office Theme</vt:lpstr>
      <vt:lpstr>Why should we care about economic history?</vt:lpstr>
      <vt:lpstr>What is economic history?</vt:lpstr>
      <vt:lpstr>Why does the past have useful information?</vt:lpstr>
      <vt:lpstr>Economic history lets us answer “big picture questions” </vt:lpstr>
      <vt:lpstr>PowerPoint Presentation</vt:lpstr>
      <vt:lpstr>But each nation’s share changes over time</vt:lpstr>
      <vt:lpstr>The importance of institutions</vt:lpstr>
      <vt:lpstr>Political Institutions</vt:lpstr>
      <vt:lpstr>Economic Institutions</vt:lpstr>
      <vt:lpstr>Impact of institutions: the rise of the mafia in Sicily</vt:lpstr>
      <vt:lpstr>Lemons don’t always lead to lemonade</vt:lpstr>
      <vt:lpstr>Useful laboratory to test economic theory</vt:lpstr>
      <vt:lpstr>Economic history provides a better understanding of the world today</vt:lpstr>
      <vt:lpstr>Do any of you know what this is?</vt:lpstr>
      <vt:lpstr>Do any of you know what this is?</vt:lpstr>
      <vt:lpstr>PowerPoint Presentation</vt:lpstr>
      <vt:lpstr>What is this?</vt:lpstr>
      <vt:lpstr>What is this?</vt:lpstr>
      <vt:lpstr>An alternative: The Dvorak keyboard</vt:lpstr>
      <vt:lpstr>Why is QWERTY still being used?</vt:lpstr>
      <vt:lpstr>Kalq keyboard – much faster when texting</vt:lpstr>
      <vt:lpstr>History can improve economic policy</vt:lpstr>
      <vt:lpstr>Employer-Provided Insurance: Why we have the health care system we do</vt:lpstr>
      <vt:lpstr>What are your thoughts about the U.S. health care system?</vt:lpstr>
      <vt:lpstr>Some basic facts about US health care today</vt:lpstr>
      <vt:lpstr>PowerPoint Presentation</vt:lpstr>
      <vt:lpstr>PowerPoint Presentation</vt:lpstr>
      <vt:lpstr>How people in the US get health insurance</vt:lpstr>
      <vt:lpstr>PowerPoint Presentation</vt:lpstr>
      <vt:lpstr>How did we ever end up with this system?</vt:lpstr>
      <vt:lpstr>Some background: Medical care circa 1900</vt:lpstr>
      <vt:lpstr>A leading pediatrics text: what to do for gastroenteritis</vt:lpstr>
      <vt:lpstr>1901: Hospitals are a good way to GET a disease</vt:lpstr>
      <vt:lpstr>The good news?</vt:lpstr>
      <vt:lpstr>No demand, but no supply, either</vt:lpstr>
      <vt:lpstr>Adverse selection</vt:lpstr>
      <vt:lpstr>Example – homeowner’s insurance</vt:lpstr>
      <vt:lpstr>Example – homeowner’s insurance</vt:lpstr>
      <vt:lpstr>Example – homeowner’s insurance</vt:lpstr>
      <vt:lpstr>A little insurance terminology</vt:lpstr>
      <vt:lpstr>How would adverse selection change this?</vt:lpstr>
      <vt:lpstr>Let’s see how this works.</vt:lpstr>
      <vt:lpstr>What changes?</vt:lpstr>
      <vt:lpstr>This starts to change, first with reforms to medical education</vt:lpstr>
      <vt:lpstr>But over time, medical care improves</vt:lpstr>
      <vt:lpstr>Advances in some technology</vt:lpstr>
      <vt:lpstr>Public perception about hospitals changes</vt:lpstr>
      <vt:lpstr>Number of times “hospital/s” mentioned in Ladies Home Journal</vt:lpstr>
      <vt:lpstr>Impact of WWI? </vt:lpstr>
      <vt:lpstr>PowerPoint Presentation</vt:lpstr>
      <vt:lpstr>Even though people are going to hospitals, medical care still not great</vt:lpstr>
      <vt:lpstr>Even by the mid 1920s, it’s not really effective</vt:lpstr>
      <vt:lpstr>As hospitals become more popular, medical costs rise</vt:lpstr>
      <vt:lpstr>Current system starts to develop</vt:lpstr>
      <vt:lpstr>Key features</vt:lpstr>
      <vt:lpstr>How does the Baylor plan not immediately collapse due to adverse selection?</vt:lpstr>
      <vt:lpstr>The Great Depression</vt:lpstr>
      <vt:lpstr>Hospitals seek revenue</vt:lpstr>
      <vt:lpstr>Nationalized Health Insurance Round 2: Social Security</vt:lpstr>
      <vt:lpstr>Physicians finally come around</vt:lpstr>
      <vt:lpstr>Important differences between Blue Cross and Blue Shield</vt:lpstr>
      <vt:lpstr>Blue Cross/Blue Shield: allowed to form as nonprofits</vt:lpstr>
      <vt:lpstr>For-profit, commercial insurance firms start paying attention</vt:lpstr>
      <vt:lpstr>PowerPoint Presentation</vt:lpstr>
      <vt:lpstr>1940s: The Perfect Storm</vt:lpstr>
      <vt:lpstr>Medical Miracles</vt:lpstr>
      <vt:lpstr>WWII</vt:lpstr>
      <vt:lpstr>Tax policy and health insurance development</vt:lpstr>
      <vt:lpstr>What factors may have played key roles in market development?</vt:lpstr>
      <vt:lpstr>Empirically, estimate supply &amp; demand</vt:lpstr>
      <vt:lpstr>Data</vt:lpstr>
      <vt:lpstr>Results</vt:lpstr>
      <vt:lpstr>Results</vt:lpstr>
      <vt:lpstr>Estimated coefficient on year indicator variables – captures things like technology, Federal policy, etc.</vt:lpstr>
      <vt:lpstr>PowerPoint Presentation</vt:lpstr>
      <vt:lpstr>By 1950s, Blues started to struggle</vt:lpstr>
      <vt:lpstr>What did the Blues do?</vt:lpstr>
      <vt:lpstr>PowerPoint Presentation</vt:lpstr>
      <vt:lpstr>PowerPoint Presentation</vt:lpstr>
      <vt:lpstr>PowerPoint Presentation</vt:lpstr>
      <vt:lpstr>Bottom line</vt:lpstr>
      <vt:lpstr>Nationalized Health Insurance Again: Truman</vt:lpstr>
      <vt:lpstr>How opposed was the AMA?</vt:lpstr>
      <vt:lpstr>PowerPoint Presentation</vt:lpstr>
      <vt:lpstr>PowerPoint Presentation</vt:lpstr>
      <vt:lpstr>Subsequent changes</vt:lpstr>
      <vt:lpstr>Medicare: Coverage for the elderly</vt:lpstr>
      <vt:lpstr>Medicaid: coverage for certain low-income people</vt:lpstr>
      <vt:lpstr>Affordable Care Act</vt:lpstr>
      <vt:lpstr>PowerPoint Presentation</vt:lpstr>
    </vt:vector>
  </TitlesOfParts>
  <Company>Miami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people in the US get health insurance</dc:title>
  <dc:creator>Thomasson, Melissa A. Dr.</dc:creator>
  <cp:lastModifiedBy>Thomasson, Melissa A. Dr.</cp:lastModifiedBy>
  <cp:revision>61</cp:revision>
  <dcterms:created xsi:type="dcterms:W3CDTF">2020-01-17T00:09:04Z</dcterms:created>
  <dcterms:modified xsi:type="dcterms:W3CDTF">2020-01-19T19:46:09Z</dcterms:modified>
</cp:coreProperties>
</file>